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371" r:id="rId7"/>
    <p:sldId id="376" r:id="rId8"/>
    <p:sldId id="281" r:id="rId9"/>
    <p:sldId id="372" r:id="rId10"/>
    <p:sldId id="373" r:id="rId11"/>
    <p:sldId id="374" r:id="rId12"/>
    <p:sldId id="375" r:id="rId13"/>
    <p:sldId id="261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1" r:id="rId25"/>
    <p:sldId id="377" r:id="rId26"/>
    <p:sldId id="378" r:id="rId27"/>
    <p:sldId id="379" r:id="rId28"/>
    <p:sldId id="380" r:id="rId29"/>
    <p:sldId id="381" r:id="rId30"/>
    <p:sldId id="382" r:id="rId31"/>
    <p:sldId id="274" r:id="rId32"/>
    <p:sldId id="275" r:id="rId33"/>
    <p:sldId id="276" r:id="rId34"/>
    <p:sldId id="442" r:id="rId35"/>
    <p:sldId id="288" r:id="rId36"/>
    <p:sldId id="286" r:id="rId37"/>
    <p:sldId id="289" r:id="rId38"/>
    <p:sldId id="294" r:id="rId39"/>
    <p:sldId id="290" r:id="rId40"/>
    <p:sldId id="291" r:id="rId41"/>
    <p:sldId id="292" r:id="rId42"/>
    <p:sldId id="295" r:id="rId43"/>
    <p:sldId id="293" r:id="rId44"/>
    <p:sldId id="356" r:id="rId45"/>
    <p:sldId id="357" r:id="rId46"/>
    <p:sldId id="358" r:id="rId47"/>
    <p:sldId id="299" r:id="rId48"/>
    <p:sldId id="298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2" r:id="rId61"/>
    <p:sldId id="396" r:id="rId62"/>
    <p:sldId id="397" r:id="rId63"/>
    <p:sldId id="398" r:id="rId64"/>
    <p:sldId id="399" r:id="rId65"/>
    <p:sldId id="313" r:id="rId66"/>
    <p:sldId id="314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35" r:id="rId75"/>
    <p:sldId id="367" r:id="rId76"/>
    <p:sldId id="440" r:id="rId77"/>
    <p:sldId id="428" r:id="rId78"/>
    <p:sldId id="42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9" r:id="rId88"/>
    <p:sldId id="410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411" r:id="rId97"/>
    <p:sldId id="412" r:id="rId98"/>
    <p:sldId id="413" r:id="rId99"/>
    <p:sldId id="414" r:id="rId100"/>
    <p:sldId id="415" r:id="rId101"/>
    <p:sldId id="416" r:id="rId102"/>
    <p:sldId id="418" r:id="rId103"/>
    <p:sldId id="419" r:id="rId104"/>
    <p:sldId id="420" r:id="rId105"/>
    <p:sldId id="369" r:id="rId10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98" autoAdjust="0"/>
  </p:normalViewPr>
  <p:slideViewPr>
    <p:cSldViewPr>
      <p:cViewPr>
        <p:scale>
          <a:sx n="90" d="100"/>
          <a:sy n="90" d="100"/>
        </p:scale>
        <p:origin x="-1432" y="-9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4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DC258-CB2B-B54E-97B1-A52DC426499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F0495-9F8F-8B41-AFE4-11D158F1E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9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Yangqing's</a:t>
            </a:r>
            <a:r>
              <a:rPr lang="en-US" dirty="0" smtClean="0"/>
              <a:t> slides: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/presentation/d/1AuiPxUy7-Dgb36Q_SN8ToRrq6Nk0X-sOFmr7UnbAAHI/</a:t>
            </a:r>
            <a:r>
              <a:rPr lang="en-US" dirty="0" err="1" smtClean="0"/>
              <a:t>edit#slide</a:t>
            </a:r>
            <a:r>
              <a:rPr lang="en-US" dirty="0" smtClean="0"/>
              <a:t>=</a:t>
            </a:r>
            <a:r>
              <a:rPr lang="en-US" dirty="0" err="1" smtClean="0"/>
              <a:t>id.p</a:t>
            </a:r>
            <a:endParaRPr lang="en-US" dirty="0" smtClean="0"/>
          </a:p>
          <a:p>
            <a:r>
              <a:rPr lang="en-US" dirty="0" err="1" smtClean="0"/>
              <a:t>Caffe</a:t>
            </a:r>
            <a:r>
              <a:rPr lang="en-US" dirty="0" smtClean="0"/>
              <a:t> DIY tutorial: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/presentation/d/1UeKXVgRvvxg9OUdh_UiC5G71UMscNPlvArsWER41PsU/</a:t>
            </a:r>
            <a:r>
              <a:rPr lang="en-US" dirty="0" err="1" smtClean="0"/>
              <a:t>edit#slide</a:t>
            </a:r>
            <a:r>
              <a:rPr lang="en-US" dirty="0" smtClean="0"/>
              <a:t>=</a:t>
            </a:r>
            <a:r>
              <a:rPr lang="en-US" dirty="0" err="1" smtClean="0"/>
              <a:t>id.p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F0495-9F8F-8B41-AFE4-11D158F1E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8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Layer factory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F0495-9F8F-8B41-AFE4-11D158F1E7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9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what is in-place</a:t>
            </a:r>
          </a:p>
          <a:p>
            <a:r>
              <a:rPr lang="en-US" dirty="0" smtClean="0"/>
              <a:t>Draw on board….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F0495-9F8F-8B41-AFE4-11D158F1E74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4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Phew..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F0495-9F8F-8B41-AFE4-11D158F1E74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13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1" name="Shape 7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1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2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70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9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5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7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7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4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5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9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591BB-33DD-8142-8FD6-6F8328072D2C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4FD8-64E5-E844-BF6E-8FC37C779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0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BVLC/caffe/wiki/Model-Zoo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BVLC/caffe/pull/1148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hyperlink" Target="http://arxiv.org/abs/1411.4038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69.png"/><Relationship Id="rId5" Type="http://schemas.openxmlformats.org/officeDocument/2006/relationships/hyperlink" Target="http://arxiv.org/abs/1411.4389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doga.graphics.cs.cmu.edu/xinleic/NEILWeb/data/install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rotocol-buffers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s://github.com/BVLC/caffe/wiki/Development-Hints%23developing-new-layer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pulse/monthly" TargetMode="External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://www.magicbroom.info/Papers/DuchiHaSi10.pdf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2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ipython.org/github/BVLC/caffe/blob/master/examples/filter_visualization.ipynb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14750"/>
            <a:ext cx="7772400" cy="539145"/>
          </a:xfrm>
        </p:spPr>
        <p:txBody>
          <a:bodyPr>
            <a:normAutofit/>
          </a:bodyPr>
          <a:lstStyle/>
          <a:p>
            <a:r>
              <a:rPr lang="en" sz="2700" dirty="0" smtClean="0"/>
              <a:t>Brewing Deep Networks</a:t>
            </a:r>
            <a:r>
              <a:rPr lang="en-US" sz="2700" dirty="0" smtClean="0"/>
              <a:t> </a:t>
            </a:r>
            <a:r>
              <a:rPr lang="en" sz="2700" dirty="0" smtClean="0"/>
              <a:t>With Caffe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41449"/>
            <a:ext cx="6400800" cy="476250"/>
          </a:xfrm>
        </p:spPr>
        <p:txBody>
          <a:bodyPr>
            <a:normAutofit fontScale="92500" lnSpcReduction="20000"/>
          </a:bodyPr>
          <a:lstStyle/>
          <a:p>
            <a:r>
              <a:rPr lang="en-US" cap="small" dirty="0" smtClean="0"/>
              <a:t>Xinlei Chen</a:t>
            </a:r>
          </a:p>
        </p:txBody>
      </p:sp>
      <p:pic>
        <p:nvPicPr>
          <p:cNvPr id="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377" y="1428750"/>
            <a:ext cx="5155249" cy="235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415424"/>
            <a:ext cx="7772400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 cap="small" baseline="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 smtClean="0">
                <a:solidFill>
                  <a:srgbClr val="000000"/>
                </a:solidFill>
              </a:rPr>
              <a:t>Caffe</a:t>
            </a:r>
            <a:r>
              <a:rPr lang="en-US" sz="4800" dirty="0" smtClean="0">
                <a:solidFill>
                  <a:srgbClr val="000000"/>
                </a:solidFill>
              </a:rPr>
              <a:t> Tutorial</a:t>
            </a:r>
            <a:endParaRPr lang="en-US" sz="8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4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Caffe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Model Zoo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open collection of deep models to share innovation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 VGG ILSVRC14 + Devil models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 Network-in-Network / CCCP model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- MIT Places scene recognition model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help disseminate and reproduce research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bundled tools for loading and publishing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Share Your Models! </a:t>
            </a:r>
            <a:r>
              <a:rPr lang="en" sz="1800"/>
              <a:t>with your citation + license of course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Open Model Collection</a:t>
            </a:r>
          </a:p>
        </p:txBody>
      </p:sp>
    </p:spTree>
    <p:extLst>
      <p:ext uri="{BB962C8B-B14F-4D97-AF65-F5344CB8AC3E}">
        <p14:creationId xmlns:p14="http://schemas.microsoft.com/office/powerpoint/2010/main" val="40597735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 dirty="0"/>
              <a:t>Parallelism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 dirty="0"/>
              <a:t>Pythonification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 dirty="0"/>
              <a:t>Fully Convolutional Networks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 dirty="0"/>
              <a:t>Sequences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 dirty="0"/>
              <a:t>cuDNN v2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 dirty="0"/>
              <a:t>Gradient Accumulation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 dirty="0"/>
              <a:t>More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 dirty="0"/>
              <a:t>FFT convolution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 dirty="0"/>
              <a:t>locally-connected layer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 dirty="0"/>
              <a:t>...</a:t>
            </a:r>
          </a:p>
        </p:txBody>
      </p:sp>
      <p:sp>
        <p:nvSpPr>
          <p:cNvPr id="718" name="Shape 7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0" dirty="0" smtClean="0"/>
              <a:t>Latest Update</a:t>
            </a:r>
            <a:endParaRPr lang="en" b="0" dirty="0"/>
          </a:p>
        </p:txBody>
      </p:sp>
    </p:spTree>
    <p:extLst>
      <p:ext uri="{BB962C8B-B14F-4D97-AF65-F5344CB8AC3E}">
        <p14:creationId xmlns:p14="http://schemas.microsoft.com/office/powerpoint/2010/main" val="7261551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Parallel / distributed training across</a:t>
            </a:r>
            <a:br>
              <a:rPr lang="en" sz="2400"/>
            </a:br>
            <a:r>
              <a:rPr lang="en" sz="2400"/>
              <a:t>GPUs, CPUs, and cluster nodes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collaboration with Flickr + open source community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promoted to official integration branch in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PR #1148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faster learning and scaling to larger data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724" name="Shape 7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345365018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483099" cy="2177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 framework for spatial prediction by conv. net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applied to semantic segmentation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end-to-end learning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efficiency in inference and learning</a:t>
            </a:r>
            <a:br>
              <a:rPr lang="en" sz="1800"/>
            </a:br>
            <a:r>
              <a:rPr lang="en" sz="1800"/>
              <a:t>175 ms for whole image prediction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multi-modal, multi-task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Fully Convolutional Network: FCN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457200" y="3261825"/>
            <a:ext cx="4037100" cy="11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Further applications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depth estimation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denoising</a:t>
            </a:r>
          </a:p>
        </p:txBody>
      </p:sp>
      <p:pic>
        <p:nvPicPr>
          <p:cNvPr id="739" name="Shape 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25" y="1063375"/>
            <a:ext cx="3366750" cy="18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112" y="3054725"/>
            <a:ext cx="2568574" cy="1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507950" y="440415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</a:p>
        </p:txBody>
      </p:sp>
    </p:spTree>
    <p:extLst>
      <p:ext uri="{BB962C8B-B14F-4D97-AF65-F5344CB8AC3E}">
        <p14:creationId xmlns:p14="http://schemas.microsoft.com/office/powerpoint/2010/main" val="154621819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231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Recurrent Net RNN and Long Short Term Memory LSTM </a:t>
            </a:r>
            <a:br>
              <a:rPr lang="en" sz="1800"/>
            </a:br>
            <a:r>
              <a:rPr lang="en" sz="1800"/>
              <a:t>are sequential models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video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language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dynamics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learned by back-propagation through time.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Sequences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600" y="2546062"/>
            <a:ext cx="2377474" cy="23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600" y="814950"/>
            <a:ext cx="2328524" cy="17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/>
        </p:nvSpPr>
        <p:spPr>
          <a:xfrm>
            <a:off x="457200" y="2932300"/>
            <a:ext cx="6083400" cy="15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LRCN: Long-term Recurrent Convolutional Network</a:t>
            </a: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chemeClr val="dk1"/>
                </a:solidFill>
              </a:rPr>
              <a:t>activity recognition</a:t>
            </a: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chemeClr val="dk1"/>
                </a:solidFill>
              </a:rPr>
              <a:t>image captioning</a:t>
            </a: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chemeClr val="dk1"/>
                </a:solidFill>
              </a:rPr>
              <a:t>video captioning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507950" y="440415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</a:p>
        </p:txBody>
      </p:sp>
    </p:spTree>
    <p:extLst>
      <p:ext uri="{BB962C8B-B14F-4D97-AF65-F5344CB8AC3E}">
        <p14:creationId xmlns:p14="http://schemas.microsoft.com/office/powerpoint/2010/main" val="251581139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Shape 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75" y="176375"/>
            <a:ext cx="8191500" cy="461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4798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Assignment: New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Write a new </a:t>
            </a:r>
            <a:r>
              <a:rPr lang="en-US" dirty="0" smtClean="0"/>
              <a:t>Layer</a:t>
            </a:r>
            <a:endParaRPr lang="en-US" dirty="0" smtClean="0"/>
          </a:p>
          <a:p>
            <a:r>
              <a:rPr lang="en-US" dirty="0" smtClean="0"/>
              <a:t>Update </a:t>
            </a:r>
            <a:r>
              <a:rPr lang="en-US" dirty="0" err="1" smtClean="0">
                <a:latin typeface="Courier New"/>
                <a:cs typeface="Courier New"/>
              </a:rPr>
              <a:t>caffe.proto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 in layer list (optionally add </a:t>
            </a:r>
            <a:r>
              <a:rPr lang="en-US" dirty="0" err="1" smtClean="0"/>
              <a:t>new_layer_param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Add in </a:t>
            </a:r>
            <a:r>
              <a:rPr lang="en-US" dirty="0" err="1" smtClean="0">
                <a:latin typeface="Courier New"/>
                <a:cs typeface="Courier New"/>
              </a:rPr>
              <a:t>layer_factory.cpp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Declare in either </a:t>
            </a:r>
            <a:r>
              <a:rPr lang="en-US" dirty="0" err="1" smtClean="0">
                <a:latin typeface="Courier New"/>
                <a:cs typeface="Courier New"/>
              </a:rPr>
              <a:t>vision_layers.hpp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data_layers.hpp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common_layers.hpp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neuron_layers.hpp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loss_layers.hpp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Do nearest </a:t>
            </a:r>
            <a:r>
              <a:rPr lang="en-US" dirty="0" err="1" smtClean="0"/>
              <a:t>neighbour</a:t>
            </a:r>
            <a:r>
              <a:rPr lang="en-US" dirty="0" smtClean="0"/>
              <a:t> copy of existing layer (</a:t>
            </a:r>
            <a:r>
              <a:rPr lang="en-US" dirty="0" err="1" smtClean="0"/>
              <a:t>cpp+cu</a:t>
            </a:r>
            <a:r>
              <a:rPr lang="en-US" dirty="0" smtClean="0"/>
              <a:t>)</a:t>
            </a:r>
          </a:p>
          <a:p>
            <a:r>
              <a:rPr lang="en-US" dirty="0" smtClean="0"/>
              <a:t>Write </a:t>
            </a:r>
            <a:r>
              <a:rPr lang="en-US" dirty="0" err="1" smtClean="0"/>
              <a:t>SetUp</a:t>
            </a:r>
            <a:r>
              <a:rPr lang="en-US" dirty="0" smtClean="0"/>
              <a:t>, </a:t>
            </a:r>
            <a:r>
              <a:rPr lang="en-US" dirty="0" err="1" smtClean="0"/>
              <a:t>ForwardPass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BackwardPass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cpp+cu</a:t>
            </a:r>
            <a:r>
              <a:rPr lang="en-US" dirty="0" smtClean="0"/>
              <a:t>)</a:t>
            </a:r>
          </a:p>
          <a:p>
            <a:r>
              <a:rPr lang="en-US" dirty="0" smtClean="0"/>
              <a:t>Done!!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2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Architectures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2541500" y="1129575"/>
            <a:ext cx="3290699" cy="103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Weight Sharing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Recurrent (RNNs)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Sequences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01" name="Shape 201"/>
          <p:cNvSpPr txBox="1"/>
          <p:nvPr/>
        </p:nvSpPr>
        <p:spPr>
          <a:xfrm>
            <a:off x="457200" y="4177175"/>
            <a:ext cx="5375100" cy="9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C30000"/>
                </a:solidFill>
              </a:rPr>
              <a:t>Define your own model from our catalogue</a:t>
            </a:r>
            <a:br>
              <a:rPr lang="en" sz="2000">
                <a:solidFill>
                  <a:srgbClr val="C30000"/>
                </a:solidFill>
              </a:rPr>
            </a:br>
            <a:r>
              <a:rPr lang="en" sz="2000">
                <a:solidFill>
                  <a:srgbClr val="C30000"/>
                </a:solidFill>
              </a:rPr>
              <a:t>of layers types and start learning.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541425" y="1129562"/>
            <a:ext cx="1485899" cy="105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DAGs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multi-input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multi-task</a:t>
            </a:r>
          </a:p>
          <a:p>
            <a:pPr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25" y="2216375"/>
            <a:ext cx="1105200" cy="1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500" y="2160537"/>
            <a:ext cx="2617650" cy="15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200" y="1779448"/>
            <a:ext cx="2617650" cy="214511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5832200" y="1129575"/>
            <a:ext cx="3290699" cy="72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Siamese Nets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Distances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60825" y="3735325"/>
            <a:ext cx="1358400" cy="3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200"/>
              <a:t>[ Karpathy14 ]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045550" y="3735325"/>
            <a:ext cx="1358400" cy="3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[ Sutskever13 ]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7210550" y="3735325"/>
            <a:ext cx="1358400" cy="3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[ Chopra05 ]</a:t>
            </a:r>
          </a:p>
        </p:txBody>
      </p:sp>
    </p:spTree>
    <p:extLst>
      <p:ext uri="{BB962C8B-B14F-4D97-AF65-F5344CB8AC3E}">
        <p14:creationId xmlns:p14="http://schemas.microsoft.com/office/powerpoint/2010/main" val="8451584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Brewing by the Numbers...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Speed with Krizhevsky's 2012 model: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K40 / Titan: </a:t>
            </a:r>
            <a:r>
              <a:rPr lang="en">
                <a:solidFill>
                  <a:srgbClr val="CC0000"/>
                </a:solidFill>
              </a:rPr>
              <a:t>2 ms / image</a:t>
            </a:r>
            <a:r>
              <a:rPr lang="en"/>
              <a:t>, K20: 2.6ms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000000"/>
                </a:solidFill>
              </a:rPr>
              <a:t>Caffe + cuDNN: </a:t>
            </a:r>
            <a:r>
              <a:rPr lang="en" b="1">
                <a:solidFill>
                  <a:srgbClr val="C30000"/>
                </a:solidFill>
              </a:rPr>
              <a:t>1.17ms / image</a:t>
            </a:r>
            <a:r>
              <a:rPr lang="en">
                <a:solidFill>
                  <a:srgbClr val="C3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on K40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CC0000"/>
                </a:solidFill>
              </a:rPr>
              <a:t>60 million images / day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8-core CPU: ~20 ms/image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CC0000"/>
                </a:solidFill>
              </a:rPr>
              <a:t>~ 9K</a:t>
            </a:r>
            <a:r>
              <a:rPr lang="en" sz="2400"/>
              <a:t> lines of C/C++ code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with unit tests ~20k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75" y="4339350"/>
            <a:ext cx="8584027" cy="36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3184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" b="0" dirty="0"/>
              <a:t>Why Caffe? In one sip…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4300" lvl="0" indent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None/>
            </a:pPr>
            <a:r>
              <a:rPr lang="en" sz="3400" b="1" dirty="0"/>
              <a:t>Expression</a:t>
            </a:r>
            <a:r>
              <a:rPr lang="en" dirty="0"/>
              <a:t>: models + optimizations are plaintext schemas, not code.</a:t>
            </a:r>
          </a:p>
          <a:p>
            <a:pPr marL="114300" lvl="0" indent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None/>
            </a:pPr>
            <a:r>
              <a:rPr lang="en" sz="3400" b="1" dirty="0"/>
              <a:t>Speed</a:t>
            </a:r>
            <a:r>
              <a:rPr lang="en" dirty="0"/>
              <a:t>: for state-of-the-art models and massive data.</a:t>
            </a:r>
          </a:p>
          <a:p>
            <a:pPr marL="114300" lvl="0" indent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None/>
            </a:pPr>
            <a:r>
              <a:rPr lang="en" sz="3400" b="1" dirty="0"/>
              <a:t>Modularity</a:t>
            </a:r>
            <a:r>
              <a:rPr lang="en" dirty="0"/>
              <a:t>: to extend to new tasks and settings.</a:t>
            </a:r>
          </a:p>
          <a:p>
            <a:pPr marL="114300" lvl="0" indent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None/>
            </a:pPr>
            <a:r>
              <a:rPr lang="en" sz="3400" b="1" dirty="0"/>
              <a:t>Openness</a:t>
            </a:r>
            <a:r>
              <a:rPr lang="en" dirty="0"/>
              <a:t>: common code and reference models for reproducibility.</a:t>
            </a:r>
          </a:p>
          <a:p>
            <a:pPr marL="114300" lvl="0" indent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None/>
            </a:pPr>
            <a:r>
              <a:rPr lang="en" sz="3400" b="1" dirty="0"/>
              <a:t>Community</a:t>
            </a:r>
            <a:r>
              <a:rPr lang="en" dirty="0"/>
              <a:t>: joint discussion and development through BSD-2 licensing.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2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Always check if a package is already </a:t>
            </a:r>
            <a:r>
              <a:rPr lang="en-US" dirty="0" smtClean="0"/>
              <a:t>installed</a:t>
            </a:r>
          </a:p>
          <a:p>
            <a:r>
              <a:rPr lang="en-US" dirty="0">
                <a:hlinkClick r:id="rId2"/>
              </a:rPr>
              <a:t>http://ladoga.graphics.cs.cmu.edu/xinleic/NEILWeb/data/install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Ordering is important</a:t>
            </a:r>
          </a:p>
          <a:p>
            <a:r>
              <a:rPr lang="en-US" dirty="0" smtClean="0"/>
              <a:t>Not working? Check/ask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9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Atlas</a:t>
            </a:r>
          </a:p>
          <a:p>
            <a:r>
              <a:rPr lang="en-US" dirty="0" smtClean="0"/>
              <a:t>MKL</a:t>
            </a:r>
          </a:p>
          <a:p>
            <a:pPr lvl="1"/>
            <a:r>
              <a:rPr lang="en-US" dirty="0" smtClean="0"/>
              <a:t>Student license</a:t>
            </a:r>
          </a:p>
          <a:p>
            <a:pPr lvl="1"/>
            <a:r>
              <a:rPr lang="en-US" dirty="0" smtClean="0"/>
              <a:t>Not supported by all the architectures</a:t>
            </a:r>
          </a:p>
          <a:p>
            <a:r>
              <a:rPr lang="en-US" dirty="0" err="1" smtClean="0"/>
              <a:t>OpenBlas</a:t>
            </a:r>
            <a:endParaRPr lang="en-US" dirty="0" smtClean="0"/>
          </a:p>
          <a:p>
            <a:r>
              <a:rPr lang="en-US" dirty="0" err="1" smtClean="0"/>
              <a:t>CuBlas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78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7667400" y="3404400"/>
            <a:ext cx="1476599" cy="121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/>
              <a:t>Dogs vs.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b="1"/>
              <a:t>Cats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top 10 in</a:t>
            </a:r>
            <a:br>
              <a:rPr lang="en" sz="1800"/>
            </a:br>
            <a:r>
              <a:rPr lang="en" sz="1800"/>
              <a:t>10 minutes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457200" y="94325"/>
            <a:ext cx="8229600" cy="740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0"/>
              <a:t>Fine-tuning </a:t>
            </a:r>
            <a:r>
              <a:rPr lang="en" sz="1800" b="0"/>
              <a:t>Transferring learned weights to kick-start models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457200" y="819150"/>
            <a:ext cx="8037599" cy="1010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Take a pre-trained model and fine-tune to new tasks </a:t>
            </a:r>
            <a:r>
              <a:rPr lang="en" sz="2400" baseline="30000"/>
              <a:t>[DeCAF] [Zeiler-Fergus] [OverFeat]</a:t>
            </a:r>
          </a:p>
        </p:txBody>
      </p:sp>
      <p:grpSp>
        <p:nvGrpSpPr>
          <p:cNvPr id="405" name="Shape 405"/>
          <p:cNvGrpSpPr/>
          <p:nvPr/>
        </p:nvGrpSpPr>
        <p:grpSpPr>
          <a:xfrm>
            <a:off x="1128430" y="1753062"/>
            <a:ext cx="2686635" cy="2451572"/>
            <a:chOff x="998625" y="1981750"/>
            <a:chExt cx="3008549" cy="2745321"/>
          </a:xfrm>
        </p:grpSpPr>
        <p:pic>
          <p:nvPicPr>
            <p:cNvPr id="406" name="Shape 4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2624" y="1981750"/>
              <a:ext cx="2684550" cy="2518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Shape 4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8625" y="4349671"/>
              <a:ext cx="1991454" cy="3773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8" name="Shape 408"/>
          <p:cNvCxnSpPr/>
          <p:nvPr/>
        </p:nvCxnSpPr>
        <p:spPr>
          <a:xfrm>
            <a:off x="4283675" y="2496599"/>
            <a:ext cx="10682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09" name="Shape 409"/>
          <p:cNvGrpSpPr/>
          <p:nvPr/>
        </p:nvGrpSpPr>
        <p:grpSpPr>
          <a:xfrm>
            <a:off x="5590065" y="3443757"/>
            <a:ext cx="1991622" cy="1335463"/>
            <a:chOff x="5578425" y="2868587"/>
            <a:chExt cx="2433258" cy="1631598"/>
          </a:xfrm>
        </p:grpSpPr>
        <p:pic>
          <p:nvPicPr>
            <p:cNvPr id="410" name="Shape 4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78425" y="2868587"/>
              <a:ext cx="2280749" cy="1408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Shape 411"/>
            <p:cNvSpPr txBox="1"/>
            <p:nvPr/>
          </p:nvSpPr>
          <p:spPr>
            <a:xfrm>
              <a:off x="6706383" y="4277586"/>
              <a:ext cx="1305299" cy="222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1000"/>
                <a:t>© kaggle.com</a:t>
              </a:r>
            </a:p>
          </p:txBody>
        </p:sp>
      </p:grpSp>
      <p:pic>
        <p:nvPicPr>
          <p:cNvPr id="412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4675" y="1680750"/>
            <a:ext cx="1610015" cy="1631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Shape 413"/>
          <p:cNvCxnSpPr/>
          <p:nvPr/>
        </p:nvCxnSpPr>
        <p:spPr>
          <a:xfrm>
            <a:off x="4258650" y="3944999"/>
            <a:ext cx="10682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4" name="Shape 414"/>
          <p:cNvCxnSpPr/>
          <p:nvPr/>
        </p:nvCxnSpPr>
        <p:spPr>
          <a:xfrm>
            <a:off x="2467700" y="4254825"/>
            <a:ext cx="8100" cy="3719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5" name="Shape 415"/>
          <p:cNvSpPr txBox="1"/>
          <p:nvPr/>
        </p:nvSpPr>
        <p:spPr>
          <a:xfrm>
            <a:off x="1595750" y="4603500"/>
            <a:ext cx="1751999" cy="5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Your Task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7667400" y="2118725"/>
            <a:ext cx="1610100" cy="6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/>
              <a:t>Style</a:t>
            </a:r>
          </a:p>
          <a:p>
            <a:pPr>
              <a:spcBef>
                <a:spcPts val="0"/>
              </a:spcBef>
              <a:buNone/>
            </a:pPr>
            <a:r>
              <a:rPr lang="en" sz="1800" b="1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33155085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808575" y="2504375"/>
            <a:ext cx="4480800" cy="11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656975" y="3576875"/>
            <a:ext cx="4166400" cy="1187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752425" y="4514600"/>
            <a:ext cx="4312500" cy="13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 ImageNet to Style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Simply change a few lines in the layer definition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6467200" y="2354275"/>
            <a:ext cx="2373300" cy="6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A different source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6467200" y="3837425"/>
            <a:ext cx="2621699" cy="6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Last Layer: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A different classifier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457200" y="2110275"/>
            <a:ext cx="3140400" cy="275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"ilsvrc12_train_leveldb"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INNER_PRODUCT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weight_decay: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1000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3326800" y="2110275"/>
            <a:ext cx="3140400" cy="275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"style_leveldb"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"fc8-style"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INNER_PRODUCT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weight_decay: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lang="en" sz="9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30" name="Shape 430"/>
          <p:cNvSpPr/>
          <p:nvPr/>
        </p:nvSpPr>
        <p:spPr>
          <a:xfrm>
            <a:off x="3096375" y="2504400"/>
            <a:ext cx="297600" cy="118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3096375" y="3576875"/>
            <a:ext cx="297600" cy="118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3096375" y="4514600"/>
            <a:ext cx="297600" cy="125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/>
          <p:nvPr/>
        </p:nvSpPr>
        <p:spPr>
          <a:xfrm>
            <a:off x="4808300" y="3471425"/>
            <a:ext cx="1907099" cy="32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00">
                <a:solidFill>
                  <a:srgbClr val="C30000"/>
                </a:solidFill>
              </a:rPr>
              <a:t>new name = new params</a:t>
            </a:r>
          </a:p>
        </p:txBody>
      </p:sp>
    </p:spTree>
    <p:extLst>
      <p:ext uri="{BB962C8B-B14F-4D97-AF65-F5344CB8AC3E}">
        <p14:creationId xmlns:p14="http://schemas.microsoft.com/office/powerpoint/2010/main" val="33038985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526825" y="1200150"/>
            <a:ext cx="85559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caffe train</a:t>
            </a:r>
            <a:r>
              <a:rPr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models/finetune_flickr_style/solver.prototxt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-weights bvlc_reference_caffenet.caffemodel</a:t>
            </a:r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Under the hood (loosely speaking):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" sz="1800"/>
              <a:t> 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net = new Caffe::Net(</a:t>
            </a:r>
            <a:br>
              <a:rPr lang="en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 "style_solver.prototxt");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net.CopyTrainedNetFrom(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 pretrained_model);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solver.Solve(net);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ImageNet to Style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700" y="2053075"/>
            <a:ext cx="1314450" cy="300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403848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Fine-tune?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185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 good first step!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More robust optimization – good initialization helps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Needs less data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Faster learning</a:t>
            </a:r>
          </a:p>
        </p:txBody>
      </p:sp>
      <p:sp>
        <p:nvSpPr>
          <p:cNvPr id="447" name="Shape 447"/>
          <p:cNvSpPr txBox="1">
            <a:spLocks noGrp="1"/>
          </p:cNvSpPr>
          <p:nvPr>
            <p:ph type="body" idx="4294967295"/>
          </p:nvPr>
        </p:nvSpPr>
        <p:spPr>
          <a:xfrm>
            <a:off x="457200" y="3126800"/>
            <a:ext cx="4137899" cy="185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State-of-the-art results in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recognition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detection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segmentation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75" y="2120570"/>
            <a:ext cx="3516224" cy="286263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6328075" y="4820275"/>
            <a:ext cx="2311500" cy="29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/>
              <a:t>[Zeiler-Fergus]</a:t>
            </a:r>
          </a:p>
        </p:txBody>
      </p:sp>
    </p:spTree>
    <p:extLst>
      <p:ext uri="{BB962C8B-B14F-4D97-AF65-F5344CB8AC3E}">
        <p14:creationId xmlns:p14="http://schemas.microsoft.com/office/powerpoint/2010/main" val="29775751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! </a:t>
            </a:r>
            <a:r>
              <a:rPr lang="en-US" b="0" cap="none" dirty="0" smtClean="0">
                <a:latin typeface="+mn-lt"/>
              </a:rPr>
              <a:t>this-&gt;tutorial</a:t>
            </a:r>
            <a:endParaRPr lang="en-US" b="0" cap="none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Deep Learning?</a:t>
            </a:r>
          </a:p>
          <a:p>
            <a:r>
              <a:rPr lang="en-US" dirty="0" smtClean="0"/>
              <a:t>Why Deep Learning?</a:t>
            </a:r>
            <a:endParaRPr lang="en-US" dirty="0"/>
          </a:p>
          <a:p>
            <a:pPr lvl="1"/>
            <a:r>
              <a:rPr lang="en" dirty="0"/>
              <a:t>The Unreasonable Effectiveness of Deep </a:t>
            </a:r>
            <a:r>
              <a:rPr lang="en" dirty="0" smtClean="0"/>
              <a:t>Features</a:t>
            </a:r>
            <a:endParaRPr lang="en-US" dirty="0" smtClean="0"/>
          </a:p>
          <a:p>
            <a:r>
              <a:rPr lang="en-US" dirty="0" smtClean="0"/>
              <a:t>History of Deep Learning.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en" dirty="0" smtClean="0"/>
              <a:t>CNNs</a:t>
            </a:r>
            <a:r>
              <a:rPr lang="en-US" dirty="0" smtClean="0"/>
              <a:t> </a:t>
            </a:r>
            <a:r>
              <a:rPr lang="en" dirty="0" smtClean="0"/>
              <a:t>1989</a:t>
            </a:r>
            <a:endParaRPr lang="en-US" dirty="0" smtClean="0"/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" dirty="0" smtClean="0"/>
              <a:t>CNNs</a:t>
            </a:r>
            <a:r>
              <a:rPr lang="en-US" dirty="0" smtClean="0"/>
              <a:t> 2012</a:t>
            </a:r>
            <a:endParaRPr lang="en-US" dirty="0"/>
          </a:p>
        </p:txBody>
      </p:sp>
      <p:pic>
        <p:nvPicPr>
          <p:cNvPr id="10" name="Shape 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6674" y="3169476"/>
            <a:ext cx="2783802" cy="85007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4086978"/>
            <a:ext cx="2920350" cy="99219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5334000" y="3266986"/>
            <a:ext cx="3733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100" dirty="0">
                <a:solidFill>
                  <a:srgbClr val="000000"/>
                </a:solidFill>
              </a:rPr>
              <a:t>LeNet: a layered model composed of convolution and subsampling operations followed by a holistic representation and ultimately a classifier for handwritten digits. [ LeNet 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34000" y="4088309"/>
            <a:ext cx="38100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100" dirty="0">
                <a:solidFill>
                  <a:srgbClr val="000000"/>
                </a:solidFill>
              </a:rPr>
              <a:t>AlexNet: a layered model composed of convolution, subsampling, and further operations followed by a holistic representation and all-in-all a landmark classifier on</a:t>
            </a:r>
          </a:p>
          <a:p>
            <a:pPr lvl="0"/>
            <a:r>
              <a:rPr lang="en" sz="1100" dirty="0">
                <a:solidFill>
                  <a:srgbClr val="000000"/>
                </a:solidFill>
              </a:rPr>
              <a:t>ILSVRC12. [ AlexNet </a:t>
            </a:r>
            <a:r>
              <a:rPr lang="en" sz="1100" dirty="0" smtClean="0">
                <a:solidFill>
                  <a:srgbClr val="000000"/>
                </a:solidFill>
              </a:rPr>
              <a:t>]</a:t>
            </a:r>
            <a:endParaRPr lang="en-US" sz="1100" dirty="0" smtClean="0">
              <a:solidFill>
                <a:srgbClr val="000000"/>
              </a:solidFill>
            </a:endParaRPr>
          </a:p>
          <a:p>
            <a:r>
              <a:rPr lang="en" sz="1100" dirty="0">
                <a:solidFill>
                  <a:srgbClr val="000000"/>
                </a:solidFill>
              </a:rPr>
              <a:t>+ </a:t>
            </a:r>
            <a:r>
              <a:rPr lang="en" sz="1100" dirty="0" smtClean="0">
                <a:solidFill>
                  <a:srgbClr val="000000"/>
                </a:solidFill>
              </a:rPr>
              <a:t>data</a:t>
            </a:r>
            <a:r>
              <a:rPr lang="en-US" sz="1100" dirty="0" smtClean="0">
                <a:solidFill>
                  <a:srgbClr val="000000"/>
                </a:solidFill>
              </a:rPr>
              <a:t>, </a:t>
            </a:r>
            <a:r>
              <a:rPr lang="en" sz="1100" dirty="0" smtClean="0">
                <a:solidFill>
                  <a:srgbClr val="000000"/>
                </a:solidFill>
              </a:rPr>
              <a:t>+ gpu</a:t>
            </a:r>
            <a:r>
              <a:rPr lang="en-US" sz="1100" dirty="0" smtClean="0">
                <a:solidFill>
                  <a:srgbClr val="000000"/>
                </a:solidFill>
              </a:rPr>
              <a:t>, </a:t>
            </a:r>
            <a:r>
              <a:rPr lang="en" sz="1100" dirty="0" smtClean="0">
                <a:solidFill>
                  <a:srgbClr val="000000"/>
                </a:solidFill>
              </a:rPr>
              <a:t>+ </a:t>
            </a:r>
            <a:r>
              <a:rPr lang="en" sz="1100" dirty="0">
                <a:solidFill>
                  <a:srgbClr val="000000"/>
                </a:solidFill>
              </a:rPr>
              <a:t>non-saturating </a:t>
            </a:r>
            <a:r>
              <a:rPr lang="en" sz="1100" dirty="0" smtClean="0">
                <a:solidFill>
                  <a:srgbClr val="000000"/>
                </a:solidFill>
              </a:rPr>
              <a:t>nonlinearity</a:t>
            </a:r>
            <a:r>
              <a:rPr lang="en-US" sz="1100" dirty="0" smtClean="0">
                <a:solidFill>
                  <a:srgbClr val="000000"/>
                </a:solidFill>
              </a:rPr>
              <a:t>, </a:t>
            </a:r>
            <a:r>
              <a:rPr lang="en" sz="1100" dirty="0" smtClean="0">
                <a:solidFill>
                  <a:srgbClr val="000000"/>
                </a:solidFill>
              </a:rPr>
              <a:t>+ regularization</a:t>
            </a:r>
            <a:endParaRPr lang="en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1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&amp; Fine-tuning Analysis</a:t>
            </a:r>
          </a:p>
        </p:txBody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1525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Supervised pre-training does not overfit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Representation is (mostly) distributed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Sparsity comes “for free” in deep representation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4294967295"/>
          </p:nvPr>
        </p:nvSpPr>
        <p:spPr>
          <a:xfrm>
            <a:off x="5290375" y="4528200"/>
            <a:ext cx="3540899" cy="58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i="1"/>
              <a:t>P. Agarwal et al. ECCV 14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2404775"/>
            <a:ext cx="3243424" cy="27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50" y="2951800"/>
            <a:ext cx="1828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8775" y="2497350"/>
            <a:ext cx="16573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8762" y="3531825"/>
            <a:ext cx="1552575" cy="80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652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79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Learn the last layer first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Caffe layers have local learning rates: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blobs_lr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Freeze all but the last layer for fast optimization</a:t>
            </a:r>
            <a:br>
              <a:rPr lang="en" sz="1800"/>
            </a:br>
            <a:r>
              <a:rPr lang="en" sz="1800"/>
              <a:t>and avoiding early divergence.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Stop if good enough, or keep fine-tuning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Reduce the learning rate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Drop the solver learning rate by 10x, 100x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Preserve the initialization from pre-training and avoid thrashing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Fine-tuning Tricks</a:t>
            </a:r>
          </a:p>
        </p:txBody>
      </p:sp>
    </p:spTree>
    <p:extLst>
      <p:ext uri="{BB962C8B-B14F-4D97-AF65-F5344CB8AC3E}">
        <p14:creationId xmlns:p14="http://schemas.microsoft.com/office/powerpoint/2010/main" val="27958125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330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3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into </a:t>
            </a:r>
            <a:r>
              <a:rPr lang="en-US" dirty="0" err="1" smtClean="0"/>
              <a:t>caffe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in </a:t>
            </a:r>
            <a:r>
              <a:rPr lang="en-US" dirty="0" err="1" smtClean="0"/>
              <a:t>Caffe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caffe.proto</a:t>
            </a:r>
            <a:endParaRPr lang="en-US" dirty="0" smtClean="0"/>
          </a:p>
          <a:p>
            <a:pPr lvl="1"/>
            <a:r>
              <a:rPr lang="en-US" dirty="0" smtClean="0"/>
              <a:t>Generate classes to pass the parameters</a:t>
            </a:r>
          </a:p>
          <a:p>
            <a:r>
              <a:rPr lang="en-US" dirty="0" smtClean="0"/>
              <a:t>Parameters are listed in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0"/>
              <a:t>Net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0375" y="1441425"/>
            <a:ext cx="4027499" cy="2354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"dummy-net"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"data" …}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"conv" …}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"pool" …}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 more layers …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"loss" …}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457200" y="742950"/>
            <a:ext cx="4601400" cy="10740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/>
              <a:t>A network is a set of layers connected as a DAG:</a:t>
            </a:r>
          </a:p>
        </p:txBody>
      </p:sp>
      <p:grpSp>
        <p:nvGrpSpPr>
          <p:cNvPr id="230" name="Shape 230"/>
          <p:cNvGrpSpPr/>
          <p:nvPr/>
        </p:nvGrpSpPr>
        <p:grpSpPr>
          <a:xfrm>
            <a:off x="5309549" y="0"/>
            <a:ext cx="3593199" cy="5143504"/>
            <a:chOff x="5461949" y="0"/>
            <a:chExt cx="3593199" cy="5143504"/>
          </a:xfrm>
        </p:grpSpPr>
        <p:sp>
          <p:nvSpPr>
            <p:cNvPr id="231" name="Shape 231"/>
            <p:cNvSpPr txBox="1"/>
            <p:nvPr/>
          </p:nvSpPr>
          <p:spPr>
            <a:xfrm>
              <a:off x="6162487" y="2646125"/>
              <a:ext cx="1034399" cy="51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/>
                <a:t>LogReg </a:t>
              </a:r>
              <a:r>
                <a:rPr lang="en" sz="1800">
                  <a:solidFill>
                    <a:schemeClr val="dk1"/>
                  </a:solidFill>
                </a:rPr>
                <a:t>↑</a:t>
              </a: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6369437" y="3999400"/>
              <a:ext cx="1034399" cy="51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LeNet </a:t>
              </a:r>
              <a:r>
                <a:rPr lang="en" sz="1800">
                  <a:solidFill>
                    <a:schemeClr val="dk1"/>
                  </a:solidFill>
                </a:rPr>
                <a:t>→</a:t>
              </a:r>
            </a:p>
          </p:txBody>
        </p:sp>
        <p:grpSp>
          <p:nvGrpSpPr>
            <p:cNvPr id="233" name="Shape 233"/>
            <p:cNvGrpSpPr/>
            <p:nvPr/>
          </p:nvGrpSpPr>
          <p:grpSpPr>
            <a:xfrm>
              <a:off x="5461949" y="0"/>
              <a:ext cx="3593199" cy="5143504"/>
              <a:chOff x="5385749" y="0"/>
              <a:chExt cx="3593199" cy="5143504"/>
            </a:xfrm>
          </p:grpSpPr>
          <p:pic>
            <p:nvPicPr>
              <p:cNvPr id="234" name="Shape 2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03850" y="205974"/>
                <a:ext cx="885050" cy="43552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Shape 2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598200" y="0"/>
                <a:ext cx="380748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Shape 2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91414" y="205973"/>
                <a:ext cx="1605475" cy="2291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7" name="Shape 237"/>
              <p:cNvSpPr txBox="1"/>
              <p:nvPr/>
            </p:nvSpPr>
            <p:spPr>
              <a:xfrm>
                <a:off x="5385749" y="4561200"/>
                <a:ext cx="3001799" cy="51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r" rtl="0">
                  <a:spcBef>
                    <a:spcPts val="0"/>
                  </a:spcBef>
                  <a:buNone/>
                </a:pPr>
                <a:r>
                  <a:rPr lang="en"/>
                  <a:t>ImageNet, Krizhevsky 2012 </a:t>
                </a:r>
                <a:r>
                  <a:rPr lang="en" sz="1800">
                    <a:solidFill>
                      <a:schemeClr val="dk1"/>
                    </a:solidFill>
                  </a:rPr>
                  <a:t>→</a:t>
                </a:r>
              </a:p>
            </p:txBody>
          </p:sp>
        </p:grpSp>
      </p:grpSp>
      <p:sp>
        <p:nvSpPr>
          <p:cNvPr id="238" name="Shape 238"/>
          <p:cNvSpPr txBox="1">
            <a:spLocks noGrp="1"/>
          </p:cNvSpPr>
          <p:nvPr>
            <p:ph type="body" idx="4294967295"/>
          </p:nvPr>
        </p:nvSpPr>
        <p:spPr>
          <a:xfrm>
            <a:off x="463600" y="3688500"/>
            <a:ext cx="4601400" cy="14550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Caffe creates and checks the net from the definition.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Data and derivatives flow through the net as </a:t>
            </a:r>
            <a:r>
              <a:rPr lang="en" sz="1800" i="1"/>
              <a:t>blobs</a:t>
            </a:r>
            <a:r>
              <a:rPr lang="en" sz="1800"/>
              <a:t> – a an array interface</a:t>
            </a:r>
          </a:p>
        </p:txBody>
      </p:sp>
    </p:spTree>
    <p:extLst>
      <p:ext uri="{BB962C8B-B14F-4D97-AF65-F5344CB8AC3E}">
        <p14:creationId xmlns:p14="http://schemas.microsoft.com/office/powerpoint/2010/main" val="23494568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Forward / Backward </a:t>
            </a:r>
            <a:r>
              <a:rPr lang="en" sz="2000" b="0"/>
              <a:t>the essential Net computations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25" y="943350"/>
            <a:ext cx="5717475" cy="34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457200" y="4478100"/>
            <a:ext cx="8450700" cy="66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Caffe models are complete machine learning systems for inference and learning.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The computation follows from the model definition. Define the model and run.</a:t>
            </a:r>
          </a:p>
          <a:p>
            <a:pPr>
              <a:spcBef>
                <a:spcPts val="0"/>
              </a:spcBef>
              <a:buNone/>
            </a:pPr>
            <a:endParaRPr sz="1800">
              <a:solidFill>
                <a:srgbClr val="C30000"/>
              </a:solidFill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128200"/>
            <a:ext cx="897624" cy="1026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986518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0"/>
              <a:t>Layer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457200" y="666750"/>
            <a:ext cx="32132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CONVOLUTION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convolution_param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20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5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stride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1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weight_filler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"xavier"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4294967295"/>
          </p:nvPr>
        </p:nvSpPr>
        <p:spPr>
          <a:xfrm>
            <a:off x="3813200" y="666750"/>
            <a:ext cx="23772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name, type, and the connection structure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(input blobs and output blobs)</a:t>
            </a:r>
          </a:p>
          <a:p>
            <a:pPr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layer-specific parameters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3615500" y="799975"/>
            <a:ext cx="121500" cy="3222000"/>
            <a:chOff x="3539300" y="1333375"/>
            <a:chExt cx="121500" cy="3222000"/>
          </a:xfrm>
        </p:grpSpPr>
        <p:sp>
          <p:nvSpPr>
            <p:cNvPr id="255" name="Shape 255"/>
            <p:cNvSpPr/>
            <p:nvPr/>
          </p:nvSpPr>
          <p:spPr>
            <a:xfrm>
              <a:off x="3539300" y="1333375"/>
              <a:ext cx="121500" cy="1064999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3539300" y="2476375"/>
              <a:ext cx="121500" cy="2079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7" name="Shape 257"/>
          <p:cNvSpPr txBox="1"/>
          <p:nvPr/>
        </p:nvSpPr>
        <p:spPr>
          <a:xfrm>
            <a:off x="5135900" y="4713850"/>
            <a:ext cx="406260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/>
              <a:t>* Nets + Layers are defined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protobuf</a:t>
            </a:r>
            <a:r>
              <a:rPr lang="en"/>
              <a:t> schema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875" y="1298763"/>
            <a:ext cx="2102349" cy="241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381000" y="4392600"/>
            <a:ext cx="3382799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Every layer type defines</a:t>
            </a:r>
          </a:p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60" name="Shape 260"/>
          <p:cNvSpPr txBox="1"/>
          <p:nvPr/>
        </p:nvSpPr>
        <p:spPr>
          <a:xfrm>
            <a:off x="3676100" y="4158150"/>
            <a:ext cx="1536000" cy="9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- </a:t>
            </a:r>
            <a:r>
              <a:rPr lang="en" sz="1800" b="1">
                <a:solidFill>
                  <a:schemeClr val="dk1"/>
                </a:solidFill>
              </a:rPr>
              <a:t>Setup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- </a:t>
            </a:r>
            <a:r>
              <a:rPr lang="en" sz="1800" b="1">
                <a:solidFill>
                  <a:schemeClr val="dk1"/>
                </a:solidFill>
              </a:rPr>
              <a:t>Forward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- </a:t>
            </a:r>
            <a:r>
              <a:rPr lang="en" sz="1800" b="1">
                <a:solidFill>
                  <a:schemeClr val="dk1"/>
                </a:solidFill>
              </a:rPr>
              <a:t>Backward</a:t>
            </a:r>
          </a:p>
        </p:txBody>
      </p:sp>
    </p:spTree>
    <p:extLst>
      <p:ext uri="{BB962C8B-B14F-4D97-AF65-F5344CB8AC3E}">
        <p14:creationId xmlns:p14="http://schemas.microsoft.com/office/powerpoint/2010/main" val="34209168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457200" y="1426650"/>
            <a:ext cx="3801599" cy="229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999999"/>
                </a:solidFill>
              </a:rPr>
              <a:t>Setup</a:t>
            </a:r>
            <a:r>
              <a:rPr lang="en" sz="1800"/>
              <a:t>: run once for initialization.</a:t>
            </a:r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 b="1"/>
              <a:t>Forward</a:t>
            </a:r>
            <a:r>
              <a:rPr lang="en" sz="1800"/>
              <a:t>: make output given input.</a:t>
            </a:r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C30000"/>
                </a:solidFill>
              </a:rPr>
              <a:t>Backward</a:t>
            </a:r>
            <a:r>
              <a:rPr lang="en" sz="1800"/>
              <a:t>: make gradient of output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- w.r.t. bottom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 w.r.t. parameters (if needed)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Layer Protocol</a:t>
            </a:r>
          </a:p>
        </p:txBody>
      </p:sp>
      <p:grpSp>
        <p:nvGrpSpPr>
          <p:cNvPr id="267" name="Shape 267"/>
          <p:cNvGrpSpPr/>
          <p:nvPr/>
        </p:nvGrpSpPr>
        <p:grpSpPr>
          <a:xfrm>
            <a:off x="5108900" y="1298763"/>
            <a:ext cx="3234925" cy="2481836"/>
            <a:chOff x="5108900" y="1298763"/>
            <a:chExt cx="3234925" cy="2481836"/>
          </a:xfrm>
        </p:grpSpPr>
        <p:pic>
          <p:nvPicPr>
            <p:cNvPr id="268" name="Shape 2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5187" y="1298763"/>
              <a:ext cx="2102349" cy="2417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Shape 269"/>
            <p:cNvSpPr/>
            <p:nvPr/>
          </p:nvSpPr>
          <p:spPr>
            <a:xfrm>
              <a:off x="5108900" y="1298775"/>
              <a:ext cx="300000" cy="241769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70" name="Shape 270"/>
            <p:cNvGrpSpPr/>
            <p:nvPr/>
          </p:nvGrpSpPr>
          <p:grpSpPr>
            <a:xfrm>
              <a:off x="7820900" y="1362900"/>
              <a:ext cx="522925" cy="2417699"/>
              <a:chOff x="8506700" y="1362900"/>
              <a:chExt cx="522925" cy="2417699"/>
            </a:xfrm>
          </p:grpSpPr>
          <p:sp>
            <p:nvSpPr>
              <p:cNvPr id="271" name="Shape 271"/>
              <p:cNvSpPr/>
              <p:nvPr/>
            </p:nvSpPr>
            <p:spPr>
              <a:xfrm rot="10800000">
                <a:off x="8729624" y="1362900"/>
                <a:ext cx="300000" cy="2417699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C30000"/>
              </a:solidFill>
              <a:ln w="19050" cap="flat">
                <a:solidFill>
                  <a:srgbClr val="C3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72" name="Shape 272"/>
              <p:cNvSpPr/>
              <p:nvPr/>
            </p:nvSpPr>
            <p:spPr>
              <a:xfrm rot="-5400000">
                <a:off x="8560700" y="2151224"/>
                <a:ext cx="300000" cy="4080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C30000"/>
              </a:solidFill>
              <a:ln w="19050" cap="flat">
                <a:solidFill>
                  <a:srgbClr val="C3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73" name="Shape 273"/>
              <p:cNvSpPr/>
              <p:nvPr/>
            </p:nvSpPr>
            <p:spPr>
              <a:xfrm rot="-5400000">
                <a:off x="8560700" y="2507624"/>
                <a:ext cx="300000" cy="4080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C30000"/>
              </a:solidFill>
              <a:ln w="19050" cap="flat">
                <a:solidFill>
                  <a:srgbClr val="C3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74" name="Shape 274"/>
          <p:cNvSpPr txBox="1"/>
          <p:nvPr/>
        </p:nvSpPr>
        <p:spPr>
          <a:xfrm>
            <a:off x="5108909" y="4618950"/>
            <a:ext cx="32348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Layer Development Checklist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57200" y="4128150"/>
            <a:ext cx="4127099" cy="9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i="1"/>
              <a:t>Model Composition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The Net forward and backward passes are the composition the layers’.</a:t>
            </a:r>
          </a:p>
        </p:txBody>
      </p:sp>
    </p:spTree>
    <p:extLst>
      <p:ext uri="{BB962C8B-B14F-4D97-AF65-F5344CB8AC3E}">
        <p14:creationId xmlns:p14="http://schemas.microsoft.com/office/powerpoint/2010/main" val="32679545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1798700" y="2542950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i="1"/>
              <a:t>N</a:t>
            </a:r>
            <a:r>
              <a:rPr lang="en" sz="1600"/>
              <a:t>umber x </a:t>
            </a:r>
            <a:r>
              <a:rPr lang="en" sz="1600" i="1">
                <a:solidFill>
                  <a:schemeClr val="dk1"/>
                </a:solidFill>
              </a:rPr>
              <a:t>K </a:t>
            </a:r>
            <a:r>
              <a:rPr lang="en" sz="1600"/>
              <a:t>Channel x </a:t>
            </a:r>
            <a:r>
              <a:rPr lang="en" sz="1600" i="1"/>
              <a:t>H</a:t>
            </a:r>
            <a:r>
              <a:rPr lang="en" sz="1600"/>
              <a:t>eight x </a:t>
            </a:r>
            <a:r>
              <a:rPr lang="en" sz="1600" i="1"/>
              <a:t>W</a:t>
            </a:r>
            <a:r>
              <a:rPr lang="en" sz="1600"/>
              <a:t>idth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256 x 3 x 227 x 227 for ImageNet train input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553200" y="834774"/>
            <a:ext cx="4797600" cy="15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Blobs are 4-D arrays for storing and communicating information.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hold data, derivatives, and parameters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lazily allocate memory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shuttle between CPU and GPU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Blob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556425" y="74475"/>
            <a:ext cx="2040000" cy="1234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CONVOLUTION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… definition …</a:t>
            </a:r>
          </a:p>
          <a:p>
            <a:pPr lvl="0" rtl="0">
              <a:spcBef>
                <a:spcPts val="0"/>
              </a:spcBef>
              <a:buNone/>
            </a:pPr>
            <a:endParaRPr sz="14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4" name="Shape 284"/>
          <p:cNvGrpSpPr/>
          <p:nvPr/>
        </p:nvGrpSpPr>
        <p:grpSpPr>
          <a:xfrm>
            <a:off x="6410075" y="1308675"/>
            <a:ext cx="2102349" cy="3760375"/>
            <a:chOff x="6410075" y="953475"/>
            <a:chExt cx="2102349" cy="3760375"/>
          </a:xfrm>
        </p:grpSpPr>
        <p:pic>
          <p:nvPicPr>
            <p:cNvPr id="285" name="Shape 2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10075" y="1603563"/>
              <a:ext cx="2102349" cy="2417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Shape 286"/>
            <p:cNvSpPr txBox="1"/>
            <p:nvPr/>
          </p:nvSpPr>
          <p:spPr>
            <a:xfrm>
              <a:off x="7029250" y="953475"/>
              <a:ext cx="863999" cy="650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1800" b="1"/>
                <a:t>top</a:t>
              </a:r>
              <a:r>
                <a:rPr lang="en" sz="1800"/>
                <a:t> </a:t>
              </a:r>
              <a:br>
                <a:rPr lang="en" sz="1800"/>
              </a:br>
              <a:r>
                <a:rPr lang="en" sz="1800"/>
                <a:t>blob</a:t>
              </a:r>
            </a:p>
          </p:txBody>
        </p:sp>
        <p:sp>
          <p:nvSpPr>
            <p:cNvPr id="287" name="Shape 287"/>
            <p:cNvSpPr txBox="1"/>
            <p:nvPr/>
          </p:nvSpPr>
          <p:spPr>
            <a:xfrm>
              <a:off x="6968500" y="4063750"/>
              <a:ext cx="9855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b="1"/>
                <a:t>bottom</a:t>
              </a:r>
              <a:r>
                <a:rPr lang="en" sz="1800"/>
                <a:t> blob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706700" y="3637337"/>
            <a:ext cx="914400" cy="914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706700" y="2542950"/>
            <a:ext cx="914400" cy="914400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226300" y="4731725"/>
            <a:ext cx="394800" cy="39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1798700" y="3609150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Parameter: Convolution Weight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i="1" dirty="0"/>
              <a:t>N </a:t>
            </a:r>
            <a:r>
              <a:rPr lang="en" sz="1600" dirty="0"/>
              <a:t>Output x </a:t>
            </a:r>
            <a:r>
              <a:rPr lang="en" sz="1600" i="1" dirty="0">
                <a:solidFill>
                  <a:schemeClr val="dk1"/>
                </a:solidFill>
              </a:rPr>
              <a:t>K </a:t>
            </a:r>
            <a:r>
              <a:rPr lang="en" sz="1600" dirty="0"/>
              <a:t>Input x </a:t>
            </a:r>
            <a:r>
              <a:rPr lang="en" sz="1600" i="1" dirty="0"/>
              <a:t>H</a:t>
            </a:r>
            <a:r>
              <a:rPr lang="en" sz="1600" dirty="0"/>
              <a:t>eight x </a:t>
            </a:r>
            <a:r>
              <a:rPr lang="en" sz="1600" i="1" dirty="0"/>
              <a:t>W</a:t>
            </a:r>
            <a:r>
              <a:rPr lang="en" sz="1600" dirty="0"/>
              <a:t>idth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96 x 3 x 11 x 11 for CaffeNet conv1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798687" y="4519925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Parameter: Convolution BIas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96 x 1 x 1 x 1 for CaffeNet conv1</a:t>
            </a:r>
          </a:p>
        </p:txBody>
      </p:sp>
    </p:spTree>
    <p:extLst>
      <p:ext uri="{BB962C8B-B14F-4D97-AF65-F5344CB8AC3E}">
        <p14:creationId xmlns:p14="http://schemas.microsoft.com/office/powerpoint/2010/main" val="29580663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Frameworks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Torch7</a:t>
            </a:r>
          </a:p>
          <a:p>
            <a:pPr lvl="1"/>
            <a:r>
              <a:rPr lang="en-US" dirty="0"/>
              <a:t>NYU</a:t>
            </a:r>
          </a:p>
          <a:p>
            <a:pPr lvl="1"/>
            <a:r>
              <a:rPr lang="en-US" dirty="0"/>
              <a:t>scientific computing framework in </a:t>
            </a:r>
            <a:r>
              <a:rPr lang="en-US" dirty="0" err="1"/>
              <a:t>Lua</a:t>
            </a:r>
            <a:endParaRPr lang="en-US" dirty="0"/>
          </a:p>
          <a:p>
            <a:pPr lvl="1"/>
            <a:r>
              <a:rPr lang="en-US" dirty="0"/>
              <a:t>supported by </a:t>
            </a:r>
            <a:r>
              <a:rPr lang="en-US" dirty="0" smtClean="0"/>
              <a:t>Facebook</a:t>
            </a:r>
            <a:endParaRPr lang="en-US" dirty="0"/>
          </a:p>
          <a:p>
            <a:r>
              <a:rPr lang="en-US" dirty="0" err="1"/>
              <a:t>Theano</a:t>
            </a:r>
            <a:r>
              <a:rPr lang="en-US" dirty="0"/>
              <a:t>/Pylearn2</a:t>
            </a:r>
          </a:p>
          <a:p>
            <a:pPr lvl="1"/>
            <a:r>
              <a:rPr lang="en-US" dirty="0"/>
              <a:t>U. Montreal</a:t>
            </a:r>
          </a:p>
          <a:p>
            <a:pPr lvl="1"/>
            <a:r>
              <a:rPr lang="en-US" dirty="0"/>
              <a:t>scientific computing framework in Python</a:t>
            </a:r>
          </a:p>
          <a:p>
            <a:pPr lvl="1"/>
            <a:r>
              <a:rPr lang="en-US" dirty="0"/>
              <a:t>symbolic computation and automatic </a:t>
            </a:r>
            <a:r>
              <a:rPr lang="en-US" dirty="0" smtClean="0"/>
              <a:t>differentiation</a:t>
            </a:r>
            <a:endParaRPr lang="en-US" dirty="0"/>
          </a:p>
          <a:p>
            <a:r>
              <a:rPr lang="en-US" dirty="0"/>
              <a:t>Cuda-Convnet2</a:t>
            </a:r>
          </a:p>
          <a:p>
            <a:pPr lvl="1"/>
            <a:r>
              <a:rPr lang="en-US" dirty="0"/>
              <a:t>Alex </a:t>
            </a:r>
            <a:r>
              <a:rPr lang="en-US" dirty="0" err="1"/>
              <a:t>Krizhevsky</a:t>
            </a:r>
            <a:endParaRPr lang="en-US" dirty="0"/>
          </a:p>
          <a:p>
            <a:pPr lvl="1"/>
            <a:r>
              <a:rPr lang="en-US" dirty="0"/>
              <a:t>Very fast on state-of-the-art GPUs with Multi-GPU parallelism</a:t>
            </a:r>
          </a:p>
          <a:p>
            <a:pPr lvl="1"/>
            <a:r>
              <a:rPr lang="en-US" dirty="0"/>
              <a:t>C++ / CUDA </a:t>
            </a:r>
            <a:r>
              <a:rPr lang="en-US" dirty="0" smtClean="0"/>
              <a:t>library</a:t>
            </a:r>
          </a:p>
          <a:p>
            <a:r>
              <a:rPr lang="en-US" dirty="0" err="1" smtClean="0"/>
              <a:t>MatConvNet</a:t>
            </a:r>
            <a:endParaRPr lang="en-US" dirty="0" smtClean="0"/>
          </a:p>
          <a:p>
            <a:r>
              <a:rPr lang="en-US" dirty="0" err="1" smtClean="0"/>
              <a:t>CXXNet</a:t>
            </a:r>
            <a:endParaRPr lang="en-US" dirty="0" smtClean="0"/>
          </a:p>
          <a:p>
            <a:r>
              <a:rPr lang="en-US" dirty="0" smtClean="0"/>
              <a:t>Mocha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0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457200" y="834774"/>
            <a:ext cx="4797600" cy="5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Blobs provide a unified memory interface.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1910300" y="1558950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Reshape(num, channel, height, width)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declare dimensions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make </a:t>
            </a:r>
            <a:r>
              <a:rPr lang="en" sz="1600" i="1"/>
              <a:t>SyncedMem</a:t>
            </a:r>
            <a:r>
              <a:rPr lang="en" sz="1600"/>
              <a:t> -- but only lazily allocate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Blob</a:t>
            </a:r>
          </a:p>
        </p:txBody>
      </p:sp>
      <p:sp>
        <p:nvSpPr>
          <p:cNvPr id="300" name="Shape 300"/>
          <p:cNvSpPr/>
          <p:nvPr/>
        </p:nvSpPr>
        <p:spPr>
          <a:xfrm>
            <a:off x="553200" y="1558950"/>
            <a:ext cx="914400" cy="914400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387" y="3736352"/>
            <a:ext cx="1691017" cy="1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400" y="834775"/>
            <a:ext cx="1690999" cy="1491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 rot="5400000">
            <a:off x="7640849" y="3500695"/>
            <a:ext cx="394800" cy="764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 rot="-5400000">
            <a:off x="7640839" y="2409211"/>
            <a:ext cx="394800" cy="764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553200" y="2646150"/>
            <a:ext cx="4164000" cy="11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cpu_data(), mutable_cpu_data()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host memory for CPU mode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b="1">
                <a:solidFill>
                  <a:schemeClr val="dk1"/>
                </a:solidFill>
              </a:rPr>
              <a:t>gpu_data(), mutable_gpu_data()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- device memory for GPU mode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306" name="Shape 306"/>
          <p:cNvSpPr txBox="1"/>
          <p:nvPr/>
        </p:nvSpPr>
        <p:spPr>
          <a:xfrm>
            <a:off x="553200" y="3890550"/>
            <a:ext cx="4701599" cy="11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{cpu,gpu}_diff(), mutable_{cpu,gpu}_diff()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derivative counterparts to data methods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- easy access to data + diff in forward / backward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307" name="Shape 307"/>
          <p:cNvSpPr txBox="1"/>
          <p:nvPr/>
        </p:nvSpPr>
        <p:spPr>
          <a:xfrm>
            <a:off x="6585600" y="2650300"/>
            <a:ext cx="2652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/>
              <a:t>SyncedMem</a:t>
            </a:r>
            <a:r>
              <a:rPr lang="en" sz="1600"/>
              <a:t> 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 sz="1600"/>
              <a:t>allocation +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1908961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352550"/>
            <a:ext cx="7480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4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800100"/>
            <a:ext cx="8801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4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41300"/>
            <a:ext cx="8509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5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GPU/CPU Switch with Blob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synchronized memory</a:t>
            </a:r>
          </a:p>
          <a:p>
            <a:r>
              <a:rPr lang="en-US" dirty="0" smtClean="0"/>
              <a:t>Mutable/non-mutable determines whether to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5207" b="52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481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about Layers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layers</a:t>
            </a:r>
          </a:p>
          <a:p>
            <a:r>
              <a:rPr lang="en-US" dirty="0" smtClean="0"/>
              <a:t>Vision layers</a:t>
            </a:r>
          </a:p>
          <a:p>
            <a:r>
              <a:rPr lang="en-US" dirty="0" smtClean="0"/>
              <a:t>Common layers</a:t>
            </a:r>
          </a:p>
          <a:p>
            <a:r>
              <a:rPr lang="en-US" dirty="0" smtClean="0"/>
              <a:t>Activation/Neuron layers</a:t>
            </a:r>
          </a:p>
          <a:p>
            <a:r>
              <a:rPr lang="en-US" dirty="0" smtClean="0"/>
              <a:t>Loss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2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Layers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02090"/>
            <a:ext cx="8686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Data enters </a:t>
            </a:r>
            <a:r>
              <a:rPr lang="en-US" sz="2400" dirty="0" smtClean="0">
                <a:solidFill>
                  <a:srgbClr val="000000"/>
                </a:solidFill>
              </a:rPr>
              <a:t>through </a:t>
            </a:r>
            <a:r>
              <a:rPr lang="en-US" sz="2400" dirty="0">
                <a:solidFill>
                  <a:srgbClr val="000000"/>
                </a:solidFill>
              </a:rPr>
              <a:t>data </a:t>
            </a:r>
            <a:r>
              <a:rPr lang="en-US" sz="2400" dirty="0" smtClean="0">
                <a:solidFill>
                  <a:srgbClr val="000000"/>
                </a:solidFill>
              </a:rPr>
              <a:t>layers -- they </a:t>
            </a:r>
            <a:r>
              <a:rPr lang="en-US" sz="2400" dirty="0">
                <a:solidFill>
                  <a:srgbClr val="000000"/>
                </a:solidFill>
              </a:rPr>
              <a:t>lie at the bottom of nets.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</a:t>
            </a:r>
            <a:r>
              <a:rPr lang="en-US" sz="2400" dirty="0">
                <a:solidFill>
                  <a:srgbClr val="000000"/>
                </a:solidFill>
              </a:rPr>
              <a:t>can come from efficient databases (</a:t>
            </a:r>
            <a:r>
              <a:rPr lang="en-US" sz="2400" i="1" dirty="0" err="1">
                <a:solidFill>
                  <a:srgbClr val="000000"/>
                </a:solidFill>
              </a:rPr>
              <a:t>LevelDB</a:t>
            </a:r>
            <a:r>
              <a:rPr lang="en-US" sz="2400" dirty="0">
                <a:solidFill>
                  <a:srgbClr val="000000"/>
                </a:solidFill>
              </a:rPr>
              <a:t> or LMDB), directly from memory, or, when efficiency is not critical, from files on disk in </a:t>
            </a:r>
            <a:r>
              <a:rPr lang="en-US" sz="2400" dirty="0" smtClean="0">
                <a:solidFill>
                  <a:srgbClr val="000000"/>
                </a:solidFill>
              </a:rPr>
              <a:t>HDF5/.mat </a:t>
            </a:r>
            <a:r>
              <a:rPr lang="en-US" sz="2400" dirty="0">
                <a:solidFill>
                  <a:srgbClr val="000000"/>
                </a:solidFill>
              </a:rPr>
              <a:t>or common image formats.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Common input preprocessing (mean subtraction, scaling, random cropping, and mirroring) is available by </a:t>
            </a:r>
            <a:r>
              <a:rPr lang="en-US" sz="2400" dirty="0" smtClean="0">
                <a:solidFill>
                  <a:srgbClr val="000000"/>
                </a:solidFill>
              </a:rPr>
              <a:t>specifying </a:t>
            </a:r>
            <a:r>
              <a:rPr lang="en-US" sz="28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TransformationParameters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698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DATA</a:t>
            </a:r>
          </a:p>
          <a:p>
            <a:r>
              <a:rPr lang="en-US" dirty="0" smtClean="0">
                <a:latin typeface="Courier New"/>
                <a:cs typeface="Courier New"/>
              </a:rPr>
              <a:t>MEMORY_DATA</a:t>
            </a:r>
          </a:p>
          <a:p>
            <a:r>
              <a:rPr lang="en-US" dirty="0" smtClean="0">
                <a:latin typeface="Courier New"/>
                <a:cs typeface="Courier New"/>
              </a:rPr>
              <a:t>HDF5_DATA</a:t>
            </a:r>
          </a:p>
          <a:p>
            <a:r>
              <a:rPr lang="en-US" dirty="0" smtClean="0">
                <a:latin typeface="Courier New"/>
                <a:cs typeface="Courier New"/>
              </a:rPr>
              <a:t>HDF5_OUTPUT</a:t>
            </a:r>
          </a:p>
          <a:p>
            <a:r>
              <a:rPr lang="en-US" dirty="0" smtClean="0">
                <a:latin typeface="Courier New"/>
                <a:cs typeface="Courier New"/>
              </a:rPr>
              <a:t>IMAGE_DATA</a:t>
            </a:r>
          </a:p>
          <a:p>
            <a:r>
              <a:rPr lang="en-US" dirty="0" smtClean="0">
                <a:latin typeface="Courier New"/>
                <a:cs typeface="Courier New"/>
              </a:rPr>
              <a:t>WINDOW_DATA</a:t>
            </a:r>
          </a:p>
          <a:p>
            <a:r>
              <a:rPr lang="en-US" dirty="0" smtClean="0">
                <a:latin typeface="Courier New"/>
                <a:cs typeface="Courier New"/>
              </a:rPr>
              <a:t>DUMMY_DATA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1182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Layers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23950"/>
            <a:ext cx="8293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b="0" dirty="0"/>
              <a:t>Framework Comparison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More alike than different</a:t>
            </a:r>
          </a:p>
          <a:p>
            <a:pPr lvl="1"/>
            <a:r>
              <a:rPr lang="en-US" sz="2400" dirty="0"/>
              <a:t>All express deep models</a:t>
            </a:r>
          </a:p>
          <a:p>
            <a:pPr lvl="1"/>
            <a:r>
              <a:rPr lang="en-US" sz="2400" dirty="0"/>
              <a:t>All are </a:t>
            </a:r>
            <a:r>
              <a:rPr lang="en-US" sz="2400" dirty="0" smtClean="0"/>
              <a:t>open</a:t>
            </a:r>
            <a:r>
              <a:rPr lang="en-US" sz="2400" dirty="0"/>
              <a:t>-</a:t>
            </a:r>
            <a:r>
              <a:rPr lang="en-US" sz="2400" dirty="0" smtClean="0"/>
              <a:t>source (contributions differ)</a:t>
            </a:r>
            <a:endParaRPr lang="en-US" sz="2400" dirty="0"/>
          </a:p>
          <a:p>
            <a:pPr lvl="1"/>
            <a:r>
              <a:rPr lang="en-US" sz="2400" dirty="0" smtClean="0"/>
              <a:t>Most include </a:t>
            </a:r>
            <a:r>
              <a:rPr lang="en-US" sz="2400" dirty="0"/>
              <a:t>scripting for hacking and prototyping</a:t>
            </a:r>
          </a:p>
          <a:p>
            <a:endParaRPr lang="en-US" sz="2800" dirty="0" smtClean="0"/>
          </a:p>
          <a:p>
            <a:r>
              <a:rPr lang="en-US" sz="2800" dirty="0" smtClean="0"/>
              <a:t>No </a:t>
            </a:r>
            <a:r>
              <a:rPr lang="en-US" sz="2800" dirty="0"/>
              <a:t>strict winners – experiment and choose the framework that best fits your work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5034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35050"/>
            <a:ext cx="5346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9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Layers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76300"/>
            <a:ext cx="8153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5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4300"/>
            <a:ext cx="7810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0"/>
            <a:ext cx="67760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</a:p>
          <a:p>
            <a:r>
              <a:rPr lang="en-US" dirty="0" smtClean="0"/>
              <a:t>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1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Leveldb</a:t>
            </a:r>
            <a:r>
              <a:rPr lang="en-US" dirty="0" smtClean="0"/>
              <a:t>/</a:t>
            </a:r>
            <a:r>
              <a:rPr lang="en-US" dirty="0" err="1" smtClean="0"/>
              <a:t>mdb</a:t>
            </a:r>
            <a:endParaRPr lang="en-US" dirty="0" smtClean="0"/>
          </a:p>
          <a:p>
            <a:r>
              <a:rPr lang="en-US" dirty="0" smtClean="0"/>
              <a:t>Raw images</a:t>
            </a:r>
          </a:p>
          <a:p>
            <a:r>
              <a:rPr lang="en-US" dirty="0" smtClean="0"/>
              <a:t>Hdf5/mat files</a:t>
            </a:r>
          </a:p>
          <a:p>
            <a:r>
              <a:rPr lang="en-US" dirty="0" smtClean="0"/>
              <a:t>Images + BB</a:t>
            </a:r>
          </a:p>
          <a:p>
            <a:endParaRPr lang="en-US" dirty="0" smtClean="0"/>
          </a:p>
          <a:p>
            <a:r>
              <a:rPr lang="en-US" dirty="0" smtClean="0"/>
              <a:t>See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8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104900"/>
            <a:ext cx="6502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about Layers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Data layers</a:t>
            </a:r>
          </a:p>
          <a:p>
            <a:r>
              <a:rPr lang="en-US" dirty="0" smtClean="0"/>
              <a:t>Vision layers</a:t>
            </a:r>
          </a:p>
          <a:p>
            <a:r>
              <a:rPr lang="en-US" dirty="0" smtClean="0"/>
              <a:t>Common layers</a:t>
            </a:r>
          </a:p>
          <a:p>
            <a:r>
              <a:rPr lang="en-US" dirty="0" smtClean="0"/>
              <a:t>Activation/Neuron layers</a:t>
            </a:r>
          </a:p>
          <a:p>
            <a:r>
              <a:rPr lang="en-US" dirty="0" smtClean="0"/>
              <a:t>Loss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1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50"/>
            <a:ext cx="8839200" cy="42862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Images </a:t>
            </a:r>
            <a:r>
              <a:rPr lang="en-US" dirty="0"/>
              <a:t>as input and produce other images as output. </a:t>
            </a:r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on</a:t>
            </a:r>
            <a:r>
              <a:rPr lang="en-US" dirty="0"/>
              <a:t>-trivial height h&gt;1 and width w&gt;1. </a:t>
            </a:r>
            <a:endParaRPr lang="en-US" dirty="0" smtClean="0"/>
          </a:p>
          <a:p>
            <a:r>
              <a:rPr lang="en-US" dirty="0" smtClean="0"/>
              <a:t>2D </a:t>
            </a:r>
            <a:r>
              <a:rPr lang="en-US" dirty="0"/>
              <a:t>geometry naturally lends itself to certain decisions about how to process the input. </a:t>
            </a:r>
            <a:endParaRPr lang="en-US" dirty="0" smtClean="0"/>
          </a:p>
          <a:p>
            <a:endParaRPr lang="en-US" sz="2900" dirty="0" smtClean="0"/>
          </a:p>
          <a:p>
            <a:r>
              <a:rPr lang="en-US" sz="2900" dirty="0" smtClean="0"/>
              <a:t>In </a:t>
            </a:r>
            <a:r>
              <a:rPr lang="en-US" sz="2900" dirty="0"/>
              <a:t>particular, most of the vision layers work by applying a particular operation to some region of the input to produce a corresponding region of the output</a:t>
            </a:r>
            <a:r>
              <a:rPr lang="en-US" sz="2900" dirty="0" smtClean="0"/>
              <a:t>.</a:t>
            </a:r>
          </a:p>
          <a:p>
            <a:r>
              <a:rPr lang="en-US" sz="2900" dirty="0" smtClean="0"/>
              <a:t>In </a:t>
            </a:r>
            <a:r>
              <a:rPr lang="en-US" sz="2900" dirty="0"/>
              <a:t>contrast, other layers (with few exceptions) ignore the spatial structure of the input, effectively treating it as “one big vector” with dimension </a:t>
            </a:r>
            <a:r>
              <a:rPr lang="en-US" sz="2900" dirty="0" smtClean="0"/>
              <a:t>“</a:t>
            </a:r>
            <a:r>
              <a:rPr lang="en-US" sz="2900" b="1" i="1" dirty="0" err="1" smtClean="0"/>
              <a:t>chw</a:t>
            </a:r>
            <a:r>
              <a:rPr lang="en-US" sz="2900" b="1" i="1" dirty="0" smtClean="0"/>
              <a:t>”</a:t>
            </a:r>
            <a:r>
              <a:rPr lang="en-US" sz="2900" dirty="0" smtClean="0"/>
              <a:t>.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4006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048000" cy="16573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Convolution Layer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37" y="0"/>
            <a:ext cx="610043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4250"/>
            <a:ext cx="297460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7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0" y="0"/>
            <a:ext cx="4648200" cy="51435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5800" dirty="0" err="1" smtClean="0">
                <a:solidFill>
                  <a:srgbClr val="000000"/>
                </a:solidFill>
              </a:rPr>
              <a:t>Caffe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C</a:t>
            </a:r>
            <a:r>
              <a:rPr lang="en-US" dirty="0"/>
              <a:t>++/CUDA deep learning and </a:t>
            </a:r>
            <a:r>
              <a:rPr lang="en-US" dirty="0" smtClean="0"/>
              <a:t>vision</a:t>
            </a:r>
          </a:p>
          <a:p>
            <a:pPr lvl="1"/>
            <a:r>
              <a:rPr lang="en-US" dirty="0" smtClean="0"/>
              <a:t>library </a:t>
            </a:r>
            <a:r>
              <a:rPr lang="en-US" dirty="0"/>
              <a:t>of </a:t>
            </a:r>
            <a:r>
              <a:rPr lang="en-US" dirty="0" smtClean="0"/>
              <a:t>layers </a:t>
            </a:r>
          </a:p>
          <a:p>
            <a:pPr lvl="1"/>
            <a:r>
              <a:rPr lang="en-US" b="1" dirty="0" smtClean="0"/>
              <a:t>fast</a:t>
            </a:r>
            <a:r>
              <a:rPr lang="en-US" b="1" dirty="0"/>
              <a:t>, general-purpose </a:t>
            </a:r>
            <a:r>
              <a:rPr lang="en-US" b="1" dirty="0" smtClean="0"/>
              <a:t>for</a:t>
            </a:r>
            <a:r>
              <a:rPr lang="en-US" b="1" dirty="0"/>
              <a:t> </a:t>
            </a:r>
            <a:r>
              <a:rPr lang="en-US" dirty="0" smtClean="0"/>
              <a:t>ILSVRC</a:t>
            </a:r>
            <a:r>
              <a:rPr lang="en-US" dirty="0"/>
              <a:t>, PASCAL, </a:t>
            </a:r>
            <a:r>
              <a:rPr lang="en-US" b="1" dirty="0"/>
              <a:t>your </a:t>
            </a:r>
            <a:r>
              <a:rPr lang="en-US" b="1" dirty="0" smtClean="0"/>
              <a:t>data</a:t>
            </a:r>
          </a:p>
          <a:p>
            <a:pPr lvl="1"/>
            <a:endParaRPr lang="en-US" b="1" dirty="0" smtClean="0"/>
          </a:p>
          <a:p>
            <a:r>
              <a:rPr lang="en-US" dirty="0"/>
              <a:t>An active research and development </a:t>
            </a:r>
            <a:r>
              <a:rPr lang="en-US" dirty="0" smtClean="0"/>
              <a:t>community</a:t>
            </a:r>
            <a:r>
              <a:rPr lang="en-US" dirty="0"/>
              <a:t>: public on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Seamless </a:t>
            </a:r>
            <a:r>
              <a:rPr lang="en-US" dirty="0"/>
              <a:t>GPU/CPU switch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smtClean="0"/>
              <a:t>schemas</a:t>
            </a:r>
            <a:endParaRPr lang="en-US" dirty="0"/>
          </a:p>
          <a:p>
            <a:pPr lvl="1"/>
            <a:r>
              <a:rPr lang="en-US" dirty="0" smtClean="0"/>
              <a:t>Define </a:t>
            </a:r>
            <a:r>
              <a:rPr lang="en-US" dirty="0"/>
              <a:t>the </a:t>
            </a:r>
            <a:r>
              <a:rPr lang="en-US" dirty="0" smtClean="0"/>
              <a:t>model</a:t>
            </a:r>
            <a:endParaRPr lang="en-US" sz="2000" dirty="0"/>
          </a:p>
          <a:p>
            <a:pPr lvl="1"/>
            <a:r>
              <a:rPr lang="en-US" dirty="0" smtClean="0"/>
              <a:t>Configure solver</a:t>
            </a:r>
          </a:p>
          <a:p>
            <a:pPr lvl="1"/>
            <a:r>
              <a:rPr lang="en-US" b="1" dirty="0" err="1" smtClean="0"/>
              <a:t>Finetuning</a:t>
            </a:r>
            <a:r>
              <a:rPr lang="en-US" b="1" dirty="0"/>
              <a:t>  </a:t>
            </a:r>
            <a:endParaRPr lang="en-US" dirty="0"/>
          </a:p>
          <a:p>
            <a:r>
              <a:rPr lang="en-US" b="1" dirty="0"/>
              <a:t>Wrappers </a:t>
            </a:r>
            <a:r>
              <a:rPr lang="en-US" dirty="0"/>
              <a:t>for Python and </a:t>
            </a:r>
            <a:r>
              <a:rPr lang="en-US" dirty="0" smtClean="0"/>
              <a:t>MATLAB</a:t>
            </a:r>
          </a:p>
          <a:p>
            <a:r>
              <a:rPr lang="en" dirty="0"/>
              <a:t>Virtualbox / EC2 images to be provided soon</a:t>
            </a:r>
            <a:r>
              <a:rPr lang="en" dirty="0" smtClean="0"/>
              <a:t>.</a:t>
            </a: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648200" y="0"/>
            <a:ext cx="4495800" cy="51435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5100" dirty="0" err="1">
                <a:solidFill>
                  <a:srgbClr val="000000"/>
                </a:solidFill>
              </a:rPr>
              <a:t>cuda-convnet</a:t>
            </a:r>
            <a:r>
              <a:rPr lang="en-US" sz="5100" dirty="0">
                <a:solidFill>
                  <a:srgbClr val="000000"/>
                </a:solidFill>
              </a:rPr>
              <a:t> 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C</a:t>
            </a:r>
            <a:r>
              <a:rPr lang="en-US" dirty="0"/>
              <a:t>++/CUDA deep learning and </a:t>
            </a:r>
            <a:r>
              <a:rPr lang="en-US" dirty="0" smtClean="0"/>
              <a:t>vision</a:t>
            </a:r>
          </a:p>
          <a:p>
            <a:pPr lvl="1"/>
            <a:r>
              <a:rPr lang="en-US" dirty="0" smtClean="0"/>
              <a:t>library </a:t>
            </a:r>
            <a:r>
              <a:rPr lang="en-US" dirty="0"/>
              <a:t>of </a:t>
            </a:r>
            <a:r>
              <a:rPr lang="en-US" dirty="0" smtClean="0"/>
              <a:t>layers</a:t>
            </a:r>
            <a:endParaRPr lang="en-US" dirty="0"/>
          </a:p>
          <a:p>
            <a:pPr lvl="1"/>
            <a:r>
              <a:rPr lang="en-US" b="1" dirty="0" smtClean="0"/>
              <a:t>highly</a:t>
            </a:r>
            <a:r>
              <a:rPr lang="en-US" b="1" dirty="0"/>
              <a:t>-optimized for </a:t>
            </a:r>
            <a:r>
              <a:rPr lang="en-US" b="1" dirty="0" smtClean="0"/>
              <a:t>given data </a:t>
            </a:r>
            <a:r>
              <a:rPr lang="en-US" b="1" dirty="0"/>
              <a:t>and </a:t>
            </a:r>
            <a:r>
              <a:rPr lang="en-US" b="1" dirty="0" smtClean="0"/>
              <a:t>GPU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dirty="0" smtClean="0"/>
              <a:t>Static </a:t>
            </a:r>
            <a:r>
              <a:rPr lang="en-US" dirty="0"/>
              <a:t>codebase, no community </a:t>
            </a:r>
            <a:r>
              <a:rPr lang="en-US" dirty="0" smtClean="0"/>
              <a:t>contributions</a:t>
            </a:r>
            <a:r>
              <a:rPr lang="en-US" dirty="0"/>
              <a:t>: last update Jul 17, </a:t>
            </a:r>
            <a:r>
              <a:rPr lang="en-US" dirty="0" smtClean="0"/>
              <a:t>2012</a:t>
            </a:r>
          </a:p>
          <a:p>
            <a:endParaRPr lang="en-US" dirty="0" smtClean="0"/>
          </a:p>
          <a:p>
            <a:r>
              <a:rPr lang="en-US" dirty="0" smtClean="0"/>
              <a:t>GPU </a:t>
            </a:r>
            <a:r>
              <a:rPr lang="en-US" dirty="0"/>
              <a:t>only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smtClean="0"/>
              <a:t>schemas</a:t>
            </a:r>
            <a:endParaRPr lang="en-US" dirty="0"/>
          </a:p>
          <a:p>
            <a:pPr lvl="1"/>
            <a:r>
              <a:rPr lang="en-US" dirty="0" smtClean="0"/>
              <a:t>Define </a:t>
            </a:r>
            <a:r>
              <a:rPr lang="en-US" dirty="0"/>
              <a:t>the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 smtClean="0"/>
              <a:t>Write </a:t>
            </a:r>
            <a:r>
              <a:rPr lang="en-US" dirty="0"/>
              <a:t>and run solver </a:t>
            </a:r>
            <a:r>
              <a:rPr lang="en-US" dirty="0" smtClean="0"/>
              <a:t>command</a:t>
            </a:r>
          </a:p>
          <a:p>
            <a:pPr lvl="1"/>
            <a:r>
              <a:rPr lang="en-US" b="1" dirty="0" smtClean="0"/>
              <a:t>No </a:t>
            </a:r>
            <a:r>
              <a:rPr lang="en-US" b="1" dirty="0" err="1"/>
              <a:t>finetuning</a:t>
            </a:r>
            <a:r>
              <a:rPr lang="en-US" b="1" dirty="0"/>
              <a:t>  </a:t>
            </a:r>
            <a:endParaRPr lang="en-US" dirty="0"/>
          </a:p>
          <a:p>
            <a:r>
              <a:rPr lang="en-US" b="1" dirty="0"/>
              <a:t>No wrappers: </a:t>
            </a:r>
            <a:r>
              <a:rPr lang="en-US" dirty="0"/>
              <a:t>monolithic </a:t>
            </a:r>
          </a:p>
          <a:p>
            <a:r>
              <a:rPr lang="en-US" dirty="0" smtClean="0"/>
              <a:t>*</a:t>
            </a:r>
            <a:r>
              <a:rPr lang="en-US" b="1" dirty="0" smtClean="0"/>
              <a:t>Inflexible</a:t>
            </a:r>
            <a:r>
              <a:rPr lang="en-US" dirty="0" smtClean="0"/>
              <a:t>*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9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777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2057400" cy="16573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Pooling </a:t>
            </a:r>
            <a:br>
              <a:rPr lang="en-US" sz="4000" dirty="0" smtClean="0"/>
            </a:br>
            <a:r>
              <a:rPr lang="en-US" sz="4000" dirty="0" smtClean="0"/>
              <a:t>Layer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0"/>
            <a:ext cx="7175500" cy="3526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113" y="3562350"/>
            <a:ext cx="5757774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2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Vision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</a:p>
          <a:p>
            <a:r>
              <a:rPr lang="en-US" dirty="0" smtClean="0"/>
              <a:t>Pooling</a:t>
            </a:r>
          </a:p>
          <a:p>
            <a:r>
              <a:rPr lang="en-US" dirty="0"/>
              <a:t>Local Response Normalization (LRN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Im2col -- helper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6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about Layers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Data layers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Vision layers</a:t>
            </a:r>
          </a:p>
          <a:p>
            <a:r>
              <a:rPr lang="en-US" dirty="0" smtClean="0"/>
              <a:t>Common layers</a:t>
            </a:r>
          </a:p>
          <a:p>
            <a:r>
              <a:rPr lang="en-US" dirty="0" smtClean="0"/>
              <a:t>Activation/Neuron layers</a:t>
            </a:r>
          </a:p>
          <a:p>
            <a:r>
              <a:rPr lang="en-US" dirty="0" smtClean="0"/>
              <a:t>Loss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4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</a:t>
            </a:r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57250"/>
            <a:ext cx="80772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INNER_PRODUCT </a:t>
            </a:r>
            <a:r>
              <a:rPr lang="en-US" dirty="0" err="1" smtClean="0">
                <a:latin typeface="Courier New"/>
                <a:cs typeface="Courier New"/>
              </a:rPr>
              <a:t>W</a:t>
            </a:r>
            <a:r>
              <a:rPr lang="en-US" baseline="30000" dirty="0" err="1" smtClean="0">
                <a:latin typeface="Courier New"/>
                <a:cs typeface="Courier New"/>
              </a:rPr>
              <a:t>T</a:t>
            </a:r>
            <a:r>
              <a:rPr lang="en-US" dirty="0" err="1" smtClean="0">
                <a:latin typeface="Courier New"/>
                <a:cs typeface="Courier New"/>
              </a:rPr>
              <a:t>x+b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(fully conn)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SPLIT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FLATTEN</a:t>
            </a:r>
          </a:p>
          <a:p>
            <a:r>
              <a:rPr lang="en-US" dirty="0" smtClean="0">
                <a:latin typeface="Courier New"/>
                <a:cs typeface="Courier New"/>
              </a:rPr>
              <a:t>CONCAT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SLICE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ELTWISE </a:t>
            </a:r>
            <a:r>
              <a:rPr lang="en-US" dirty="0" smtClean="0">
                <a:latin typeface="Calibri"/>
                <a:cs typeface="Calibri"/>
              </a:rPr>
              <a:t>(element wise operations)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ARGMAX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SOFTMAX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MVN </a:t>
            </a:r>
            <a:r>
              <a:rPr lang="en-US" dirty="0" smtClean="0">
                <a:latin typeface="Calibri"/>
                <a:cs typeface="Calibri"/>
              </a:rPr>
              <a:t>(mean-variance normalization)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4759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66700"/>
            <a:ext cx="76581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1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about Layers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Data layers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Vision layers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Common layers</a:t>
            </a:r>
          </a:p>
          <a:p>
            <a:r>
              <a:rPr lang="en-US" dirty="0" smtClean="0"/>
              <a:t>Activation/Neuron layers</a:t>
            </a:r>
          </a:p>
          <a:p>
            <a:r>
              <a:rPr lang="en-US" dirty="0" smtClean="0"/>
              <a:t>Loss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4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Activation/Neuron </a:t>
            </a:r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Input Blob</a:t>
            </a:r>
          </a:p>
          <a:p>
            <a:r>
              <a:rPr lang="en-US" dirty="0" smtClean="0"/>
              <a:t>One Output Blob</a:t>
            </a:r>
          </a:p>
          <a:p>
            <a:pPr lvl="1"/>
            <a:r>
              <a:rPr lang="en-US" dirty="0" smtClean="0"/>
              <a:t>Both same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2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Activation/Neuron </a:t>
            </a:r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>
                <a:latin typeface="Courier New"/>
                <a:cs typeface="Courier New"/>
              </a:rPr>
              <a:t>RELU</a:t>
            </a:r>
          </a:p>
          <a:p>
            <a:r>
              <a:rPr lang="en-US" sz="3600" dirty="0" smtClean="0">
                <a:latin typeface="Courier New"/>
                <a:cs typeface="Courier New"/>
              </a:rPr>
              <a:t>SIGMOID</a:t>
            </a:r>
          </a:p>
          <a:p>
            <a:r>
              <a:rPr lang="en-US" sz="3600" dirty="0" smtClean="0">
                <a:latin typeface="Courier New"/>
                <a:cs typeface="Courier New"/>
              </a:rPr>
              <a:t>TANH</a:t>
            </a:r>
          </a:p>
          <a:p>
            <a:r>
              <a:rPr lang="en-US" sz="3600" dirty="0" smtClean="0">
                <a:latin typeface="Courier New"/>
                <a:cs typeface="Courier New"/>
              </a:rPr>
              <a:t>ABSVAL</a:t>
            </a:r>
          </a:p>
          <a:p>
            <a:r>
              <a:rPr lang="en-US" sz="3600" dirty="0" smtClean="0">
                <a:latin typeface="Courier New"/>
                <a:cs typeface="Courier New"/>
              </a:rPr>
              <a:t>POWER</a:t>
            </a:r>
          </a:p>
          <a:p>
            <a:r>
              <a:rPr lang="en-US" sz="3600" dirty="0" smtClean="0">
                <a:latin typeface="Courier New"/>
                <a:cs typeface="Courier New"/>
              </a:rPr>
              <a:t>BNLL 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smtClean="0"/>
              <a:t>binomial </a:t>
            </a:r>
            <a:r>
              <a:rPr lang="en-US" sz="2800" dirty="0"/>
              <a:t>normal log </a:t>
            </a:r>
            <a:r>
              <a:rPr lang="en-US" sz="2800" dirty="0" smtClean="0"/>
              <a:t>likelihood)</a:t>
            </a:r>
            <a:endParaRPr lang="en-US" sz="2800" dirty="0"/>
          </a:p>
          <a:p>
            <a:endParaRPr lang="en-US" sz="36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3282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0"/>
            <a:ext cx="70842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1"/>
            <a:ext cx="8229600" cy="53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 dirty="0"/>
              <a:t>Caffe is a Community                                          </a:t>
            </a:r>
            <a:r>
              <a:rPr lang="en" sz="1400" b="0" u="sng" dirty="0">
                <a:solidFill>
                  <a:schemeClr val="hlink"/>
                </a:solidFill>
                <a:hlinkClick r:id="rId3"/>
              </a:rPr>
              <a:t>project pulse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50" y="539100"/>
            <a:ext cx="7545573" cy="454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8469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about Layers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Data layers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Vision layers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Common layers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Activation/Neuron layers</a:t>
            </a:r>
          </a:p>
          <a:p>
            <a:r>
              <a:rPr lang="en-US" dirty="0" smtClean="0"/>
              <a:t>Loss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9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Loss</a:t>
            </a:r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17275"/>
            <a:ext cx="2228750" cy="23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457200" y="1448875"/>
            <a:ext cx="30836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What kind of model is this?</a:t>
            </a:r>
          </a:p>
        </p:txBody>
      </p:sp>
    </p:spTree>
    <p:extLst>
      <p:ext uri="{BB962C8B-B14F-4D97-AF65-F5344CB8AC3E}">
        <p14:creationId xmlns:p14="http://schemas.microsoft.com/office/powerpoint/2010/main" val="5787498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/>
        </p:nvSpPr>
        <p:spPr>
          <a:xfrm>
            <a:off x="6096000" y="12458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Classification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SOFTMAX_LOSS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HINGE_LOSS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Linear Regression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EUCLIDEAN_LOSS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Attributes / Multiclassification</a:t>
            </a:r>
          </a:p>
          <a:p>
            <a:pPr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SIGMOID_CROSS_ENTROPY_LOSS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Others…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rgbClr val="C30000"/>
                </a:solidFill>
              </a:rPr>
              <a:t>New Task</a:t>
            </a:r>
          </a:p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rgbClr val="C30000"/>
                </a:solidFill>
                <a:latin typeface="Courier New"/>
                <a:ea typeface="Courier New"/>
                <a:cs typeface="Courier New"/>
                <a:sym typeface="Courier New"/>
              </a:rPr>
              <a:t>NEW_LOSS</a:t>
            </a:r>
          </a:p>
        </p:txBody>
      </p:sp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Loss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17275"/>
            <a:ext cx="2228750" cy="23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457200" y="1448875"/>
            <a:ext cx="30836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What kind of model is this?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457200" y="4562100"/>
            <a:ext cx="3855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Who knows! Need a </a:t>
            </a:r>
            <a:r>
              <a:rPr lang="en" sz="1800" b="1"/>
              <a:t>loss function</a:t>
            </a:r>
            <a:r>
              <a:rPr lang="en" sz="1800"/>
              <a:t>.</a:t>
            </a:r>
          </a:p>
        </p:txBody>
      </p:sp>
      <p:grpSp>
        <p:nvGrpSpPr>
          <p:cNvPr id="493" name="Shape 493"/>
          <p:cNvGrpSpPr/>
          <p:nvPr/>
        </p:nvGrpSpPr>
        <p:grpSpPr>
          <a:xfrm>
            <a:off x="3429000" y="1245850"/>
            <a:ext cx="2346300" cy="3245725"/>
            <a:chOff x="5511850" y="1158150"/>
            <a:chExt cx="2346300" cy="3245725"/>
          </a:xfrm>
        </p:grpSpPr>
        <p:pic>
          <p:nvPicPr>
            <p:cNvPr id="494" name="Shape 4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1850" y="1158150"/>
              <a:ext cx="2346299" cy="3245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Shape 495"/>
            <p:cNvSpPr txBox="1"/>
            <p:nvPr/>
          </p:nvSpPr>
          <p:spPr>
            <a:xfrm>
              <a:off x="6056050" y="1233025"/>
              <a:ext cx="1802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1100">
                  <a:latin typeface="Georgia"/>
                  <a:ea typeface="Georgia"/>
                  <a:cs typeface="Georgia"/>
                  <a:sym typeface="Georgia"/>
                </a:rPr>
                <a:t>loss (LOSS_TYPE)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329496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Loss function</a:t>
            </a:r>
            <a:r>
              <a:rPr lang="en" dirty="0"/>
              <a:t> determines the learning task.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Given data D, a Net typically minimizes: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0"/>
              <a:t>Loss</a:t>
            </a:r>
          </a:p>
        </p:txBody>
      </p:sp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75" y="2409000"/>
            <a:ext cx="5289049" cy="13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3311775" y="3849050"/>
            <a:ext cx="2481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Data term: error averaged over instances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5967575" y="3562350"/>
            <a:ext cx="1574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Regularization term: penalize large weights to improve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84852939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0"/>
              <a:t>Loss</a:t>
            </a:r>
          </a:p>
        </p:txBody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The data error term                   is computed by Net::Forward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Loss is computed as the output of Layers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Pick the loss to suit the task – many different losses for different needs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525" y="1268150"/>
            <a:ext cx="1332575" cy="559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3436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SOFTMAX_LOSS</a:t>
            </a:r>
          </a:p>
          <a:p>
            <a:r>
              <a:rPr lang="en-US" dirty="0" smtClean="0">
                <a:latin typeface="Courier New"/>
                <a:cs typeface="Courier New"/>
              </a:rPr>
              <a:t>HINGE_LOSS</a:t>
            </a:r>
          </a:p>
          <a:p>
            <a:r>
              <a:rPr lang="en-US" dirty="0" smtClean="0">
                <a:latin typeface="Courier New"/>
                <a:cs typeface="Courier New"/>
              </a:rPr>
              <a:t>EUCLIDEAN_LOSS</a:t>
            </a:r>
          </a:p>
          <a:p>
            <a:r>
              <a:rPr lang="en-US" dirty="0" smtClean="0">
                <a:latin typeface="Courier New"/>
                <a:cs typeface="Courier New"/>
              </a:rPr>
              <a:t>SIGMOID_CROSS_ENTROYPY_LOSS</a:t>
            </a:r>
          </a:p>
          <a:p>
            <a:r>
              <a:rPr lang="en-US" dirty="0" smtClean="0">
                <a:latin typeface="Courier New"/>
                <a:cs typeface="Courier New"/>
              </a:rPr>
              <a:t>INFOGAIN_LOSS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ACCURACY</a:t>
            </a:r>
          </a:p>
          <a:p>
            <a:r>
              <a:rPr lang="en-US" dirty="0" smtClean="0">
                <a:latin typeface="Courier New"/>
                <a:cs typeface="Courier New"/>
              </a:rPr>
              <a:t>TOPK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0433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ourier New"/>
                <a:cs typeface="Courier New"/>
              </a:rPr>
              <a:t>SOFTMAX_LOSS</a:t>
            </a:r>
          </a:p>
          <a:p>
            <a:r>
              <a:rPr lang="en-US" dirty="0" smtClean="0">
                <a:solidFill>
                  <a:srgbClr val="C0504D"/>
                </a:solidFill>
                <a:latin typeface="Courier New"/>
                <a:cs typeface="Courier New"/>
              </a:rPr>
              <a:t>HINGE_LOSS</a:t>
            </a:r>
          </a:p>
          <a:p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EUCLIDEAN_LOSS</a:t>
            </a:r>
          </a:p>
          <a:p>
            <a:r>
              <a:rPr lang="en-US" dirty="0" smtClean="0">
                <a:solidFill>
                  <a:srgbClr val="F79646"/>
                </a:solidFill>
                <a:latin typeface="Courier New"/>
                <a:cs typeface="Courier New"/>
              </a:rPr>
              <a:t>SIGMOID_..._LOSS</a:t>
            </a:r>
          </a:p>
          <a:p>
            <a:r>
              <a:rPr lang="en-US" dirty="0" smtClean="0">
                <a:solidFill>
                  <a:srgbClr val="4F81BD"/>
                </a:solidFill>
                <a:latin typeface="Courier New"/>
                <a:cs typeface="Courier New"/>
              </a:rPr>
              <a:t>INFOGAIN_LOSS</a:t>
            </a:r>
            <a:endParaRPr lang="en-US" dirty="0">
              <a:solidFill>
                <a:srgbClr val="4F81BD"/>
              </a:solidFill>
              <a:latin typeface="Courier New"/>
              <a:cs typeface="Courier New"/>
            </a:endParaRPr>
          </a:p>
          <a:p>
            <a:r>
              <a:rPr lang="en-US" dirty="0" smtClean="0">
                <a:solidFill>
                  <a:srgbClr val="17375E"/>
                </a:solidFill>
                <a:latin typeface="Courier New"/>
                <a:cs typeface="Courier New"/>
              </a:rPr>
              <a:t>ACCURACY</a:t>
            </a:r>
          </a:p>
          <a:p>
            <a:r>
              <a:rPr lang="en-US" dirty="0" smtClean="0">
                <a:solidFill>
                  <a:srgbClr val="17375E"/>
                </a:solidFill>
                <a:latin typeface="Courier New"/>
                <a:cs typeface="Courier New"/>
              </a:rPr>
              <a:t>TOPK</a:t>
            </a:r>
          </a:p>
          <a:p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**NEW_LOSS**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95800" y="819150"/>
            <a:ext cx="44196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sz="2800" dirty="0" smtClean="0">
                <a:solidFill>
                  <a:schemeClr val="accent2"/>
                </a:solidFill>
              </a:rPr>
              <a:t>Classification</a:t>
            </a:r>
          </a:p>
          <a:p>
            <a:pPr algn="r"/>
            <a:endParaRPr lang="en" sz="2800" dirty="0">
              <a:solidFill>
                <a:schemeClr val="accent2"/>
              </a:solidFill>
            </a:endParaRPr>
          </a:p>
          <a:p>
            <a:pPr lvl="0" algn="r">
              <a:buClr>
                <a:schemeClr val="dk1"/>
              </a:buClr>
              <a:buSzPct val="78571"/>
            </a:pPr>
            <a:r>
              <a:rPr lang="en" sz="2800" dirty="0" smtClean="0">
                <a:solidFill>
                  <a:schemeClr val="accent3"/>
                </a:solidFill>
              </a:rPr>
              <a:t>Linear Regression</a:t>
            </a:r>
            <a:endParaRPr lang="en" sz="2800" dirty="0">
              <a:solidFill>
                <a:schemeClr val="accent3"/>
              </a:solidFill>
            </a:endParaRPr>
          </a:p>
          <a:p>
            <a:pPr lvl="0" algn="r">
              <a:buClr>
                <a:schemeClr val="dk1"/>
              </a:buClr>
              <a:buSzPct val="78571"/>
            </a:pPr>
            <a:r>
              <a:rPr lang="en" sz="2800" dirty="0" smtClean="0">
                <a:solidFill>
                  <a:schemeClr val="accent6"/>
                </a:solidFill>
              </a:rPr>
              <a:t>Attributes </a:t>
            </a:r>
            <a:r>
              <a:rPr lang="en" sz="2800" dirty="0">
                <a:solidFill>
                  <a:schemeClr val="accent6"/>
                </a:solidFill>
              </a:rPr>
              <a:t>/ Multiclassification</a:t>
            </a:r>
          </a:p>
          <a:p>
            <a:pPr algn="r"/>
            <a:r>
              <a:rPr lang="en" sz="2800" dirty="0" smtClean="0">
                <a:solidFill>
                  <a:schemeClr val="accent1"/>
                </a:solidFill>
              </a:rPr>
              <a:t>Other losses</a:t>
            </a:r>
          </a:p>
          <a:p>
            <a:pPr algn="r"/>
            <a:r>
              <a:rPr lang="en" sz="2800" i="1" dirty="0" smtClean="0">
                <a:solidFill>
                  <a:schemeClr val="tx2">
                    <a:lumMod val="75000"/>
                  </a:schemeClr>
                </a:solidFill>
              </a:rPr>
              <a:t>Not a loss</a:t>
            </a:r>
            <a:endParaRPr lang="en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9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Softmax Loss Layer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Multinomial logistic regression: used for predicting a single class of K mutually exclusive classes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950" y="3615487"/>
            <a:ext cx="2339300" cy="9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025" y="2926725"/>
            <a:ext cx="4215150" cy="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1015975" y="2985350"/>
            <a:ext cx="2546700" cy="215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"loss"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SOFTMAX_LOSS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"label"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"loss"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132018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Sigmoid Cross-Entropy Loss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Binary logistic regression: used for predicting K independent probability values in [0, 1]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800" y="3522775"/>
            <a:ext cx="4605075" cy="8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712" y="2780900"/>
            <a:ext cx="2719750" cy="5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322375" y="2800350"/>
            <a:ext cx="4005300" cy="170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SIGMOID_CROSS_ENTROPY_LOSS</a:t>
            </a:r>
            <a:b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884049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Euclidean Loss</a:t>
            </a: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 loss for regressing to real-valued labels [-inf, inf]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250" y="2829175"/>
            <a:ext cx="2875875" cy="9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/>
        </p:nvSpPr>
        <p:spPr>
          <a:xfrm>
            <a:off x="322375" y="2985350"/>
            <a:ext cx="4005300" cy="170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985131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1561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0"/>
              <a:t>So what is Caffe?</a:t>
            </a:r>
          </a:p>
        </p:txBody>
      </p:sp>
      <p:grpSp>
        <p:nvGrpSpPr>
          <p:cNvPr id="167" name="Shape 167"/>
          <p:cNvGrpSpPr/>
          <p:nvPr/>
        </p:nvGrpSpPr>
        <p:grpSpPr>
          <a:xfrm>
            <a:off x="925725" y="3043600"/>
            <a:ext cx="7001325" cy="2023699"/>
            <a:chOff x="925725" y="3101800"/>
            <a:chExt cx="7001325" cy="2023699"/>
          </a:xfrm>
        </p:grpSpPr>
        <p:pic>
          <p:nvPicPr>
            <p:cNvPr id="168" name="Shape 1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8325" y="3101802"/>
              <a:ext cx="1691017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Shape 1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725" y="3101800"/>
              <a:ext cx="1870350" cy="125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Shape 1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1600" y="3160262"/>
              <a:ext cx="1695450" cy="113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Shape 171"/>
            <p:cNvSpPr txBox="1"/>
            <p:nvPr/>
          </p:nvSpPr>
          <p:spPr>
            <a:xfrm>
              <a:off x="1173000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/>
                <a:t>Prototype</a:t>
              </a:r>
            </a:p>
          </p:txBody>
        </p:sp>
        <p:sp>
          <p:nvSpPr>
            <p:cNvPr id="172" name="Shape 172"/>
            <p:cNvSpPr txBox="1"/>
            <p:nvPr/>
          </p:nvSpPr>
          <p:spPr>
            <a:xfrm>
              <a:off x="3825937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Training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391425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Deployment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2191350" y="4783800"/>
              <a:ext cx="47613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All with essentially the same code!</a:t>
              </a:r>
            </a:p>
          </p:txBody>
        </p:sp>
      </p:grp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789375"/>
            <a:ext cx="8229600" cy="237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 dirty="0"/>
              <a:t>Pure C++ / CUDA architecture for deep learning</a:t>
            </a:r>
          </a:p>
          <a:p>
            <a:pPr marL="914400" lvl="1" indent="-3683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200" dirty="0"/>
              <a:t>command line, Python, MATLAB interfaces</a:t>
            </a:r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 dirty="0"/>
              <a:t>Fast, well-tested code</a:t>
            </a:r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 dirty="0"/>
              <a:t>Tools, reference models, demos, and recipes</a:t>
            </a:r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 dirty="0"/>
              <a:t>Seamless switch between CPU and GPU</a:t>
            </a:r>
          </a:p>
          <a:p>
            <a:pPr marL="914400" lvl="1" indent="-3683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Caffe::set_mode(</a:t>
            </a:r>
            <a:r>
              <a:rPr lang="en" sz="2200" dirty="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Caffe::GPU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883154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Multiple loss layers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9124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Your network can contain as many loss functions as you want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Reconstruction and Classification: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00" y="3879512"/>
            <a:ext cx="2875875" cy="91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937" y="3802312"/>
            <a:ext cx="203835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/>
        </p:nvSpPr>
        <p:spPr>
          <a:xfrm>
            <a:off x="5988600" y="1731650"/>
            <a:ext cx="3155400" cy="234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"reconstructions"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"class-preds"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"class-labels"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pic>
        <p:nvPicPr>
          <p:cNvPr id="547" name="Shape 5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475" y="4178562"/>
            <a:ext cx="295275" cy="31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96122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Multiple loss layers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“*_LOSS” layers have a default loss weight of 1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1240650" y="2589150"/>
            <a:ext cx="2634000" cy="170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5203050" y="2665350"/>
            <a:ext cx="2523599" cy="170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loss_weight:</a:t>
            </a: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1.0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4205100" y="2986800"/>
            <a:ext cx="8300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143430642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062750" y="1131900"/>
            <a:ext cx="3155400" cy="40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"reconstructions"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"class-preds"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"class-labels"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loss_weight:</a:t>
            </a:r>
            <a:r>
              <a:rPr lang="en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100.0</a:t>
            </a: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en"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Multiple loss layers</a:t>
            </a:r>
          </a:p>
        </p:txBody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70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Give each loss its own weight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E.g. give higher priority to classification error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00" y="3808075"/>
            <a:ext cx="2875875" cy="91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987" y="3808062"/>
            <a:ext cx="20383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475" y="4107125"/>
            <a:ext cx="295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 txBox="1"/>
          <p:nvPr/>
        </p:nvSpPr>
        <p:spPr>
          <a:xfrm>
            <a:off x="3482750" y="40366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100</a:t>
            </a:r>
            <a:r>
              <a:rPr lang="en" sz="240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319856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/>
        </p:nvSpPr>
        <p:spPr>
          <a:xfrm>
            <a:off x="3957200" y="2469650"/>
            <a:ext cx="2017500" cy="275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"diff"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ELTWISE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"diff"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eltwise_param 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op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coeff: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coeff: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-1</a:t>
            </a:r>
          </a:p>
          <a:p>
            <a:pPr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517775" y="2719400"/>
            <a:ext cx="3000000" cy="225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"euclidean_loss"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loss_weight: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1.0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74" name="Shape 5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Any layer can produce a loss!</a:t>
            </a:r>
          </a:p>
        </p:txBody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1193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/>
              <a:t>Just add </a:t>
            </a: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loss_weight: 1.0</a:t>
            </a:r>
            <a:r>
              <a:rPr lang="en" sz="2800"/>
              <a:t> to have a</a:t>
            </a:r>
            <a:br>
              <a:rPr lang="en" sz="2800"/>
            </a:br>
            <a:r>
              <a:rPr lang="en" sz="2800"/>
              <a:t>layer’s output be incorporated into the loss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6144000" y="2172825"/>
            <a:ext cx="35388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POWER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"diff"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"euclidean_loss"</a:t>
            </a:r>
          </a:p>
          <a:p>
            <a:pPr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power_param 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power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</a:t>
            </a:r>
          </a:p>
          <a:p>
            <a:pPr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# = 1/(2N)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loss_weight:</a:t>
            </a: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0.0078125</a:t>
            </a:r>
            <a:b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3263400" y="3444225"/>
            <a:ext cx="8300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==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4139800" y="2393437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410325" y="2190750"/>
            <a:ext cx="249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 = || pred - label ||^2 / (2N)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4097000" y="2190750"/>
            <a:ext cx="1602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diff = pred - label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6278525" y="2190750"/>
            <a:ext cx="18105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= || diff ||^2 / (2N)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5699300" y="3444225"/>
            <a:ext cx="8300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586270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layers</a:t>
            </a:r>
          </a:p>
          <a:p>
            <a:r>
              <a:rPr lang="en-US" dirty="0" smtClean="0"/>
              <a:t>Vision layers</a:t>
            </a:r>
          </a:p>
          <a:p>
            <a:r>
              <a:rPr lang="en-US" dirty="0" smtClean="0"/>
              <a:t>Common layers</a:t>
            </a:r>
          </a:p>
          <a:p>
            <a:r>
              <a:rPr lang="en-US" dirty="0" smtClean="0"/>
              <a:t>Activation/Neuron layers</a:t>
            </a:r>
          </a:p>
          <a:p>
            <a:r>
              <a:rPr lang="en-US" dirty="0" smtClean="0"/>
              <a:t>Loss 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6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5207" b="52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91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</a:t>
            </a:r>
          </a:p>
          <a:p>
            <a:r>
              <a:rPr lang="en-US" dirty="0" smtClean="0"/>
              <a:t>Xavier</a:t>
            </a:r>
          </a:p>
          <a:p>
            <a:endParaRPr lang="en-US" dirty="0"/>
          </a:p>
          <a:p>
            <a:r>
              <a:rPr lang="en-US" dirty="0" smtClean="0"/>
              <a:t>Goal: keep the variance roughly 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38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0"/>
              <a:t>Solving: Training a Net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229600" cy="325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Optimization like model definition is configuration.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train_net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"lenet_train.prototxt"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base_lr: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0.01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momentum: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0.9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0.0005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max_iter: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10000</a:t>
            </a:r>
          </a:p>
          <a:p>
            <a: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snapshot_prefix: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"lenet_snapshot"</a:t>
            </a:r>
          </a:p>
        </p:txBody>
      </p:sp>
      <p:sp>
        <p:nvSpPr>
          <p:cNvPr id="314" name="Shape 314"/>
          <p:cNvSpPr/>
          <p:nvPr/>
        </p:nvSpPr>
        <p:spPr>
          <a:xfrm>
            <a:off x="6558850" y="3983575"/>
            <a:ext cx="945600" cy="355500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15" name="Shape 315"/>
          <p:cNvCxnSpPr/>
          <p:nvPr/>
        </p:nvCxnSpPr>
        <p:spPr>
          <a:xfrm rot="10800000">
            <a:off x="7031650" y="3545412"/>
            <a:ext cx="0" cy="4026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316" name="Shape 316"/>
          <p:cNvSpPr txBox="1"/>
          <p:nvPr/>
        </p:nvSpPr>
        <p:spPr>
          <a:xfrm>
            <a:off x="5932500" y="2818650"/>
            <a:ext cx="2754299" cy="6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All you need to run things on the GPU.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91400" y="3932725"/>
            <a:ext cx="79886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&gt; caffe train </a:t>
            </a:r>
            <a:r>
              <a:rPr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lenet_solver.prototxt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-gpu 0</a:t>
            </a:r>
          </a:p>
          <a:p>
            <a:pPr>
              <a:spcBef>
                <a:spcPts val="0"/>
              </a:spcBef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457200" y="4571375"/>
            <a:ext cx="8316000" cy="6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Stochastic Gradient Descent (SGD) + momentum </a:t>
            </a:r>
            <a:r>
              <a:rPr lang="en" sz="1800" b="1">
                <a:solidFill>
                  <a:schemeClr val="dk1"/>
                </a:solidFill>
              </a:rPr>
              <a:t>·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Adaptive Gradient (ADAGRAD) </a:t>
            </a:r>
            <a:r>
              <a:rPr lang="en" sz="1800" b="1">
                <a:solidFill>
                  <a:schemeClr val="dk1"/>
                </a:solidFill>
              </a:rPr>
              <a:t>· </a:t>
            </a:r>
            <a:r>
              <a:rPr lang="en" sz="1800"/>
              <a:t>Nesterov’s Accelerated Gradient (NAG)</a:t>
            </a:r>
          </a:p>
          <a:p>
            <a:pPr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8453718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748" b="8093"/>
          <a:stretch/>
        </p:blipFill>
        <p:spPr>
          <a:xfrm>
            <a:off x="676929" y="0"/>
            <a:ext cx="77812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6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597600" y="3776550"/>
            <a:ext cx="8229600" cy="1307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Coordinates forward / backward, weight updates, and scoring.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 txBox="1">
            <a:spLocks noGrp="1"/>
          </p:cNvSpPr>
          <p:nvPr>
            <p:ph type="body" idx="4294967295"/>
          </p:nvPr>
        </p:nvSpPr>
        <p:spPr>
          <a:xfrm>
            <a:off x="457200" y="1200150"/>
            <a:ext cx="8229600" cy="1307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/>
              <a:t>Solver</a:t>
            </a:r>
            <a:r>
              <a:rPr lang="en"/>
              <a:t> optimizes the network weights W</a:t>
            </a:r>
            <a:br>
              <a:rPr lang="en"/>
            </a:br>
            <a:r>
              <a:rPr lang="en"/>
              <a:t>to minimize the loss L(W) over the data 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Solver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75" y="2508150"/>
            <a:ext cx="5289049" cy="130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92635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Caffe</a:t>
            </a:r>
            <a:r>
              <a:rPr lang="en-US" dirty="0" smtClean="0"/>
              <a:t>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66750"/>
            <a:ext cx="8839200" cy="43053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http:</a:t>
            </a:r>
            <a:r>
              <a:rPr lang="en-US" dirty="0" smtClean="0"/>
              <a:t>/</a:t>
            </a:r>
            <a:r>
              <a:rPr lang="en-US" dirty="0" err="1"/>
              <a:t>caffe.berkeleyvision.org</a:t>
            </a:r>
            <a:r>
              <a:rPr lang="en-US" dirty="0" smtClean="0"/>
              <a:t>//</a:t>
            </a:r>
            <a:r>
              <a:rPr lang="en-US" dirty="0"/>
              <a:t>tutorial/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63129"/>
            <a:ext cx="8077200" cy="37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9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Computes parameter update         , formed from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The stochastic error gradient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The regularization gradient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Particulars to each solving method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Solver</a:t>
            </a: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75" y="3460975"/>
            <a:ext cx="5289050" cy="142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050" y="1292550"/>
            <a:ext cx="7905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775" y="2150375"/>
            <a:ext cx="692524" cy="51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8775" y="2663648"/>
            <a:ext cx="790575" cy="452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6670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Stochastic gradient descent, with momentum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solver_type: SGD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SGD Solver</a:t>
            </a:r>
          </a:p>
        </p:txBody>
      </p:sp>
      <p:pic>
        <p:nvPicPr>
          <p:cNvPr id="612" name="Shape 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325" y="2844150"/>
            <a:ext cx="3419475" cy="1495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306723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“AlexNet” [1] training strategy: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Use momentum 0.9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Initialize learning rate at 0.01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Periodically drop learning rate by a factor of 10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Just a few lines of Caffe solver specification: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SGD Solver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3324600" y="3491789"/>
            <a:ext cx="3000000" cy="1669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base_lr: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 0.01</a:t>
            </a:r>
            <a:b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lr_policy: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 "step"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gamma: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 0.1          </a:t>
            </a:r>
            <a:b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stepsize: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 100000</a:t>
            </a:r>
            <a:b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max_iter: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 350000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momentum: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 0.9</a:t>
            </a:r>
          </a:p>
        </p:txBody>
      </p:sp>
    </p:spTree>
    <p:extLst>
      <p:ext uri="{BB962C8B-B14F-4D97-AF65-F5344CB8AC3E}">
        <p14:creationId xmlns:p14="http://schemas.microsoft.com/office/powerpoint/2010/main" val="367575841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0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Nesterov’s accelerated gradient [1]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solver_type: NESTEROV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Proven to have optimal convergence rate          for convex problems  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6" name="Shape 626"/>
          <p:cNvSpPr txBox="1"/>
          <p:nvPr/>
        </p:nvSpPr>
        <p:spPr>
          <a:xfrm>
            <a:off x="308575" y="4669550"/>
            <a:ext cx="8451599" cy="41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232323"/>
                </a:solidFill>
              </a:rPr>
              <a:t>[1] Y. Nesterov. </a:t>
            </a:r>
            <a:r>
              <a:rPr lang="en" sz="1100">
                <a:solidFill>
                  <a:srgbClr val="C30000"/>
                </a:solidFill>
              </a:rPr>
              <a:t>A Method of Solving a Convex Programming Problem with Convergence Rate </a:t>
            </a:r>
            <a:r>
              <a:rPr lang="en" sz="1300">
                <a:solidFill>
                  <a:srgbClr val="C30000"/>
                </a:solidFill>
              </a:rPr>
              <a:t>(1/</a:t>
            </a:r>
            <a:r>
              <a:rPr lang="en" sz="1100">
                <a:solidFill>
                  <a:srgbClr val="C30000"/>
                </a:solidFill>
              </a:rPr>
              <a:t>sqrt(</a:t>
            </a:r>
            <a:r>
              <a:rPr lang="en" sz="1300">
                <a:solidFill>
                  <a:srgbClr val="C30000"/>
                </a:solidFill>
              </a:rPr>
              <a:t>k))</a:t>
            </a:r>
            <a:r>
              <a:rPr lang="en" sz="1100">
                <a:solidFill>
                  <a:srgbClr val="232323"/>
                </a:solidFill>
              </a:rPr>
              <a:t>. </a:t>
            </a:r>
            <a:r>
              <a:rPr lang="en" sz="1100" i="1">
                <a:solidFill>
                  <a:srgbClr val="232323"/>
                </a:solidFill>
              </a:rPr>
              <a:t>Soviet Mathematics Doklady</a:t>
            </a:r>
            <a:r>
              <a:rPr lang="en" sz="1100">
                <a:solidFill>
                  <a:srgbClr val="232323"/>
                </a:solidFill>
              </a:rPr>
              <a:t>, 1983.</a:t>
            </a:r>
          </a:p>
        </p:txBody>
      </p:sp>
      <p:sp>
        <p:nvSpPr>
          <p:cNvPr id="627" name="Shape 6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NAG Solver</a:t>
            </a:r>
          </a:p>
        </p:txBody>
      </p:sp>
      <p:pic>
        <p:nvPicPr>
          <p:cNvPr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3358500"/>
            <a:ext cx="34099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7650" y="2495550"/>
            <a:ext cx="925399" cy="41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0388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Adaptive gradient (Duchi et al. [1])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solver_type: ADAGRAD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Attempts to automatically scale gradients based on historical gradients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35" name="Shape 6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AdaGrad Solver</a:t>
            </a:r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00" y="3272800"/>
            <a:ext cx="46005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 txBox="1"/>
          <p:nvPr/>
        </p:nvSpPr>
        <p:spPr>
          <a:xfrm>
            <a:off x="308575" y="4669550"/>
            <a:ext cx="8451599" cy="41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232323"/>
                </a:solidFill>
              </a:rPr>
              <a:t>[1] J. Duchi, E. Hazan, and Y. Singer. </a:t>
            </a:r>
            <a:r>
              <a:rPr lang="en" sz="1100">
                <a:solidFill>
                  <a:srgbClr val="C30000"/>
                </a:solidFill>
                <a:hlinkClick r:id="rId4"/>
              </a:rPr>
              <a:t>Adaptive Subgradient Methods for Online Learning and Stochastic Optimization</a:t>
            </a:r>
            <a:r>
              <a:rPr lang="en" sz="1100">
                <a:solidFill>
                  <a:srgbClr val="232323"/>
                </a:solidFill>
              </a:rPr>
              <a:t>. </a:t>
            </a:r>
            <a:r>
              <a:rPr lang="en" sz="1100" i="1">
                <a:solidFill>
                  <a:srgbClr val="232323"/>
                </a:solidFill>
              </a:rPr>
              <a:t>The Journal of Machine Learning Research</a:t>
            </a:r>
            <a:r>
              <a:rPr lang="en" sz="1100">
                <a:solidFill>
                  <a:srgbClr val="232323"/>
                </a:solidFill>
              </a:rPr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107400069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/>
        </p:nvSpPr>
        <p:spPr>
          <a:xfrm>
            <a:off x="359375" y="1113350"/>
            <a:ext cx="8512500" cy="13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13:36:30.007884 24952 solver.cpp:232] Iteration 65000, loss = 64.1627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13:36:30.007922 24952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13:36:33.019305 24952 solver.cpp:289] Test loss: </a:t>
            </a:r>
            <a:r>
              <a:rPr lang="en" sz="9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63.217</a:t>
            </a: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13:36:33.019356 24952 solver.cpp:302]     Test net output #0: cross_entropy_loss = 63.217 (* 1 = 63.217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13:36:33.019773 24952 solver.cpp:302]     Test net output #1: l2_error = 2.40951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336900" y="813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 txBox="1"/>
          <p:nvPr/>
        </p:nvSpPr>
        <p:spPr>
          <a:xfrm>
            <a:off x="359375" y="740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AdaGrad</a:t>
            </a:r>
            <a:endParaRPr lang="en-US" dirty="0" smtClean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lang="en-US" dirty="0"/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SGD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Nesterov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336900" y="2720925"/>
            <a:ext cx="8748599" cy="109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13:35:20.426187 20072 solver.cpp:232] Iteration 65000, loss = 61.5498</a:t>
            </a:r>
            <a:b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13:35:20.426218 20072 solver.cpp:251] Iteration 65000, Testing net (#0) # train set</a:t>
            </a:r>
            <a:b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13:35:22.780092 20072 solver.cpp:289] Test loss: </a:t>
            </a:r>
            <a:r>
              <a:rPr lang="en" sz="900" b="1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60.8301</a:t>
            </a:r>
            <a: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13:35:22.780138 20072 solver.cpp:302]     Test net output #0: cross_entropy_loss = 60.8301 (* 1 = 60.8301 loss)</a:t>
            </a:r>
            <a:b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13:35:22.780146 20072 solver.cpp:302]     Test net output #1: l2_error = 2.02321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359375" y="22067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 txBox="1"/>
          <p:nvPr/>
        </p:nvSpPr>
        <p:spPr>
          <a:xfrm>
            <a:off x="336900" y="3470925"/>
            <a:ext cx="8355299" cy="22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13:36:52.466069 22488 solver.cpp:232] Iteration 65000, loss = 59.9389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13:36:52.466099 22488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13:36:55.068370 22488 solver.cpp:289] Test loss: </a:t>
            </a:r>
            <a:r>
              <a:rPr lang="en" sz="9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59.3663</a:t>
            </a: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13:36:55.068410 22488 solver.cpp:302]     Test net output #0: cross_entropy_loss = 59.3663 (* 1 = 59.3663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13:36:55.068418 22488 solver.cpp:302]     Test net output #1: l2_error = 1.79998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2453825" y="6000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359375" y="230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Solver Showdown: </a:t>
            </a:r>
            <a:r>
              <a:rPr lang="en" sz="3200" b="0"/>
              <a:t>MNIST Autoencoder</a:t>
            </a:r>
          </a:p>
        </p:txBody>
      </p:sp>
    </p:spTree>
    <p:extLst>
      <p:ext uri="{BB962C8B-B14F-4D97-AF65-F5344CB8AC3E}">
        <p14:creationId xmlns:p14="http://schemas.microsoft.com/office/powerpoint/2010/main" val="342674634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DAG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912" y="3004525"/>
            <a:ext cx="2457099" cy="18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625" y="1152674"/>
            <a:ext cx="3055674" cy="16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25" y="2072908"/>
            <a:ext cx="3267174" cy="99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 rotWithShape="1">
          <a:blip r:embed="rId6">
            <a:alphaModFix/>
          </a:blip>
          <a:srcRect t="25539"/>
          <a:stretch/>
        </p:blipFill>
        <p:spPr>
          <a:xfrm>
            <a:off x="5783250" y="253625"/>
            <a:ext cx="3086425" cy="77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 txBox="1"/>
          <p:nvPr/>
        </p:nvSpPr>
        <p:spPr>
          <a:xfrm>
            <a:off x="629725" y="1219300"/>
            <a:ext cx="45791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Many current deep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have linear structure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574325" y="3155675"/>
            <a:ext cx="4579199" cy="13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but Caffe nets can have any directed acyclic graph (DAG) structure.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Define 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bottoms </a:t>
            </a:r>
            <a:r>
              <a:rPr lang="en" sz="1600" dirty="0">
                <a:solidFill>
                  <a:schemeClr val="dk1"/>
                </a:solidFill>
              </a:rPr>
              <a:t>and 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tops</a:t>
            </a:r>
            <a:b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 dirty="0">
                <a:solidFill>
                  <a:schemeClr val="dk1"/>
                </a:solidFill>
              </a:rPr>
              <a:t>and Caffe will connect the net.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5355525" y="4759679"/>
            <a:ext cx="3788475" cy="361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LRCN joint vision-sequence model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5798625" y="2661875"/>
            <a:ext cx="2927399" cy="34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GoogLeNet Inception Module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5935650" y="926150"/>
            <a:ext cx="2927399" cy="34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SDS two-stream net</a:t>
            </a:r>
          </a:p>
        </p:txBody>
      </p:sp>
    </p:spTree>
    <p:extLst>
      <p:ext uri="{BB962C8B-B14F-4D97-AF65-F5344CB8AC3E}">
        <p14:creationId xmlns:p14="http://schemas.microsoft.com/office/powerpoint/2010/main" val="153782044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 sharing</a:t>
            </a:r>
          </a:p>
        </p:txBody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Parameters can be shared and reused across Layers throughout the Net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Applications: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Convolution at multiple scales / pyramids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Recurrent Neural Networks (RNNs)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Siamese nets for distance learning</a:t>
            </a:r>
          </a:p>
        </p:txBody>
      </p:sp>
    </p:spTree>
    <p:extLst>
      <p:ext uri="{BB962C8B-B14F-4D97-AF65-F5344CB8AC3E}">
        <p14:creationId xmlns:p14="http://schemas.microsoft.com/office/powerpoint/2010/main" val="78490173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dirty="0"/>
              <a:t>Weight sharing</a:t>
            </a:r>
          </a:p>
        </p:txBody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14099" cy="3725699"/>
          </a:xfrm>
          <a:prstGeom prst="rect">
            <a:avLst/>
          </a:prstGeom>
        </p:spPr>
        <p:txBody>
          <a:bodyPr lIns="91425" tIns="91425" rIns="91425" bIns="91425" anchor="t" anchorCtr="0">
            <a:normAutofit lnSpcReduction="10000"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Just give the parameter blobs explicit names using the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 dirty="0"/>
              <a:t>field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Layers specifying the same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 dirty="0"/>
              <a:t>name will share that parameter, accumulating gradients accordingly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5686800" y="1200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layers: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name: 'innerproduct1'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  weight_filler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    type: 'gaussian'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    std: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  param: 'sharedweights'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  top: 'innerproduct1'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layers: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name: 'innerproduct2'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param: 'sharedweights'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top: 'innerproduct2'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3633515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err="1" smtClean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2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774900" y="1176900"/>
            <a:ext cx="4143899" cy="35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Caffe offers the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model definitions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optimization settings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pre-trained weights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so you can start right away.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/>
          </a:p>
          <a:p>
            <a:pPr>
              <a:spcBef>
                <a:spcPts val="0"/>
              </a:spcBef>
              <a:buNone/>
            </a:pPr>
            <a:r>
              <a:rPr lang="en" sz="2400"/>
              <a:t>The BVLC models are licensed for unrestricted use.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/>
              <a:t>Reference Models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25" y="1176900"/>
            <a:ext cx="3904099" cy="3399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994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$&gt; </a:t>
            </a:r>
            <a:r>
              <a:rPr lang="en-US" dirty="0" err="1" smtClean="0">
                <a:solidFill>
                  <a:schemeClr val="accent6"/>
                </a:solidFill>
              </a:rPr>
              <a:t>Caffe</a:t>
            </a:r>
            <a:r>
              <a:rPr lang="en-US" dirty="0" smtClean="0">
                <a:solidFill>
                  <a:schemeClr val="accent6"/>
                </a:solidFill>
              </a:rPr>
              <a:t> --</a:t>
            </a:r>
            <a:r>
              <a:rPr lang="en-US" dirty="0" err="1" smtClean="0">
                <a:solidFill>
                  <a:schemeClr val="accent6"/>
                </a:solidFill>
              </a:rPr>
              <a:t>params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0"/>
            <a:ext cx="9144000" cy="19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6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150"/>
            <a:ext cx="9144000" cy="988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9047"/>
            <a:ext cx="9144000" cy="9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1679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92500"/>
            <a:ext cx="47498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0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66750"/>
            <a:ext cx="8839200" cy="4476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>
                <a:solidFill>
                  <a:srgbClr val="F79646"/>
                </a:solidFill>
                <a:latin typeface="Courier New"/>
                <a:cs typeface="Courier New"/>
              </a:rPr>
              <a:t>$&gt; make </a:t>
            </a:r>
            <a:r>
              <a:rPr lang="en-US" sz="2200" dirty="0" err="1" smtClean="0">
                <a:solidFill>
                  <a:srgbClr val="F79646"/>
                </a:solidFill>
                <a:latin typeface="Courier New"/>
                <a:cs typeface="Courier New"/>
              </a:rPr>
              <a:t>pycaffe</a:t>
            </a:r>
            <a:endParaRPr lang="en-US" sz="2200" dirty="0" smtClean="0">
              <a:solidFill>
                <a:srgbClr val="F7964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F79646"/>
                </a:solidFill>
                <a:latin typeface="Courier New"/>
                <a:cs typeface="Courier New"/>
              </a:rPr>
              <a:t>python&gt; import </a:t>
            </a:r>
            <a:r>
              <a:rPr lang="en-US" sz="2200" dirty="0" err="1" smtClean="0">
                <a:solidFill>
                  <a:srgbClr val="F79646"/>
                </a:solidFill>
                <a:latin typeface="Courier New"/>
                <a:cs typeface="Courier New"/>
              </a:rPr>
              <a:t>caffe</a:t>
            </a:r>
            <a:endParaRPr lang="en-US" dirty="0" smtClean="0">
              <a:solidFill>
                <a:srgbClr val="F79646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caffe.Net</a:t>
            </a:r>
            <a:r>
              <a:rPr lang="en-US" sz="2400" dirty="0" smtClean="0"/>
              <a:t>: is </a:t>
            </a:r>
            <a:r>
              <a:rPr lang="en-US" sz="2400" dirty="0"/>
              <a:t>the central interface for loading, configuring, and </a:t>
            </a:r>
            <a:r>
              <a:rPr lang="en-US" sz="2400" dirty="0" smtClean="0"/>
              <a:t>			running models.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caffe.Classsifier</a:t>
            </a:r>
            <a:r>
              <a:rPr lang="en-US" sz="2000" dirty="0" smtClean="0">
                <a:latin typeface="Courier New"/>
                <a:cs typeface="Courier New"/>
              </a:rPr>
              <a:t> &amp; </a:t>
            </a:r>
            <a:r>
              <a:rPr lang="en-US" sz="2000" dirty="0" err="1" smtClean="0">
                <a:latin typeface="Courier New"/>
                <a:cs typeface="Courier New"/>
              </a:rPr>
              <a:t>caffe.Detector</a:t>
            </a:r>
            <a:r>
              <a:rPr lang="en-US" sz="2000" dirty="0" smtClean="0"/>
              <a:t> for convenience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caffe.SGDSolver</a:t>
            </a:r>
            <a:r>
              <a:rPr lang="en-US" sz="2400" dirty="0" smtClean="0"/>
              <a:t> </a:t>
            </a:r>
            <a:r>
              <a:rPr lang="en-US" sz="2400" dirty="0"/>
              <a:t>exposes the solving interface.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err="1">
                <a:latin typeface="Courier New"/>
                <a:cs typeface="Courier New"/>
              </a:rPr>
              <a:t>caffe.io</a:t>
            </a:r>
            <a:r>
              <a:rPr lang="en-US" sz="2400" dirty="0"/>
              <a:t> handles </a:t>
            </a:r>
            <a:r>
              <a:rPr lang="en-US" sz="2400" dirty="0" smtClean="0"/>
              <a:t>I/O with </a:t>
            </a:r>
            <a:r>
              <a:rPr lang="en-US" sz="2400" dirty="0"/>
              <a:t>preprocessing and protocol buffers.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err="1">
                <a:latin typeface="Courier New"/>
                <a:cs typeface="Courier New"/>
              </a:rPr>
              <a:t>caffe.draw</a:t>
            </a:r>
            <a:r>
              <a:rPr lang="en-US" sz="2400" dirty="0"/>
              <a:t> visualizes network architectures.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err="1">
                <a:latin typeface="Courier New"/>
                <a:cs typeface="Courier New"/>
              </a:rPr>
              <a:t>Caffe</a:t>
            </a:r>
            <a:r>
              <a:rPr lang="en-US" sz="2400" dirty="0">
                <a:latin typeface="Courier New"/>
                <a:cs typeface="Courier New"/>
              </a:rPr>
              <a:t> blobs </a:t>
            </a:r>
            <a:r>
              <a:rPr lang="en-US" sz="2400" dirty="0"/>
              <a:t>are exposed as </a:t>
            </a:r>
            <a:r>
              <a:rPr lang="en-US" sz="2400" dirty="0" err="1"/>
              <a:t>numpy</a:t>
            </a:r>
            <a:r>
              <a:rPr lang="en-US" sz="2400" dirty="0"/>
              <a:t> </a:t>
            </a:r>
            <a:r>
              <a:rPr lang="en-US" sz="2400" dirty="0" err="1"/>
              <a:t>ndarrays</a:t>
            </a:r>
            <a:r>
              <a:rPr lang="en-US" sz="2400" dirty="0"/>
              <a:t> for ease-of-use and </a:t>
            </a:r>
            <a:r>
              <a:rPr lang="en-US" sz="2400" dirty="0" smtClean="0"/>
              <a:t>		efficiency**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099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GOTO: </a:t>
            </a:r>
            <a:r>
              <a:rPr lang="en-US" dirty="0" smtClean="0">
                <a:hlinkClick r:id="rId2"/>
              </a:rPr>
              <a:t>IPython Filter Visualization Notebook</a:t>
            </a:r>
            <a:endParaRPr lang="en-US" dirty="0"/>
          </a:p>
        </p:txBody>
      </p:sp>
      <p:pic>
        <p:nvPicPr>
          <p:cNvPr id="4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262756" y="1885950"/>
            <a:ext cx="1366290" cy="253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6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33800" y="1885950"/>
            <a:ext cx="1348356" cy="25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335330" y="1885950"/>
            <a:ext cx="1144610" cy="159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209115" y="3486150"/>
            <a:ext cx="1397041" cy="910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17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53" b="1610"/>
          <a:stretch/>
        </p:blipFill>
        <p:spPr>
          <a:xfrm>
            <a:off x="1968500" y="883557"/>
            <a:ext cx="5194300" cy="389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Network-in-Network (NIN)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GoogLeNet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VGG</a:t>
            </a:r>
          </a:p>
        </p:txBody>
      </p:sp>
      <p:sp>
        <p:nvSpPr>
          <p:cNvPr id="687" name="Shape 6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RECENT MODELS</a:t>
            </a:r>
          </a:p>
        </p:txBody>
      </p:sp>
    </p:spTree>
    <p:extLst>
      <p:ext uri="{BB962C8B-B14F-4D97-AF65-F5344CB8AC3E}">
        <p14:creationId xmlns:p14="http://schemas.microsoft.com/office/powerpoint/2010/main" val="111090103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Network-in-Network</a:t>
            </a:r>
          </a:p>
        </p:txBody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082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filter with a nonlinear composition instead of a linear filter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1x1 convolution + nonlinearity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reduce dimensionality, deepen the representation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575" y="1680325"/>
            <a:ext cx="4418249" cy="15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 txBox="1"/>
          <p:nvPr/>
        </p:nvSpPr>
        <p:spPr>
          <a:xfrm>
            <a:off x="4465500" y="3298350"/>
            <a:ext cx="1850700" cy="5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Linear Filter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7169700" y="3298350"/>
            <a:ext cx="1850700" cy="5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NIN / MLP filter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1x1 CONV</a:t>
            </a:r>
          </a:p>
        </p:txBody>
      </p:sp>
    </p:spTree>
    <p:extLst>
      <p:ext uri="{BB962C8B-B14F-4D97-AF65-F5344CB8AC3E}">
        <p14:creationId xmlns:p14="http://schemas.microsoft.com/office/powerpoint/2010/main" val="111852474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GoogLeNet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609600" y="3486150"/>
            <a:ext cx="4916400" cy="99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dirty="0"/>
              <a:t>composition of multi-scale dimension-reduced “Inception” modules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dirty="0"/>
              <a:t>1x1 conv for dimensionality reduction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dirty="0"/>
              <a:t>concatenation across filter scales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dirty="0"/>
              <a:t>multiple losses for training to depth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6059575" y="4247025"/>
            <a:ext cx="1801499" cy="40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“Inception” module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875" y="2232375"/>
            <a:ext cx="3784125" cy="20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31999">
            <a:off x="2485874" y="-1357799"/>
            <a:ext cx="2609849" cy="7181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27861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VGG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3770400" y="1175625"/>
            <a:ext cx="4916400" cy="99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3x3 convolution all the way down...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fine-tuned progression of deeper models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16 and 19 parameter layer variations </a:t>
            </a:r>
            <a:br>
              <a:rPr lang="en"/>
            </a:br>
            <a:r>
              <a:rPr lang="en"/>
              <a:t>in the model zoo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19125"/>
            <a:ext cx="3257275" cy="374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582375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</TotalTime>
  <Words>2803</Words>
  <Application>Microsoft Macintosh PowerPoint</Application>
  <PresentationFormat>On-screen Show (16:9)</PresentationFormat>
  <Paragraphs>748</Paragraphs>
  <Slides>105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Brewing Deep Networks With Caffe</vt:lpstr>
      <vt:lpstr>! this-&gt;tutorial</vt:lpstr>
      <vt:lpstr>Frameworks</vt:lpstr>
      <vt:lpstr>Framework Comparison</vt:lpstr>
      <vt:lpstr>PowerPoint Presentation</vt:lpstr>
      <vt:lpstr>Caffe is a Community                                          project pulse</vt:lpstr>
      <vt:lpstr>So what is Caffe?</vt:lpstr>
      <vt:lpstr>Caffe Tutorial</vt:lpstr>
      <vt:lpstr>Reference Models</vt:lpstr>
      <vt:lpstr>Open Model Collection</vt:lpstr>
      <vt:lpstr>Architectures</vt:lpstr>
      <vt:lpstr>Brewing by the Numbers...</vt:lpstr>
      <vt:lpstr>Why Caffe? In one sip… </vt:lpstr>
      <vt:lpstr>Installation Hints</vt:lpstr>
      <vt:lpstr>Blas</vt:lpstr>
      <vt:lpstr>Fine-tuning Transferring learned weights to kick-start models</vt:lpstr>
      <vt:lpstr>From ImageNet to Style</vt:lpstr>
      <vt:lpstr>From ImageNet to Style</vt:lpstr>
      <vt:lpstr>When to Fine-tune?</vt:lpstr>
      <vt:lpstr>Training &amp; Fine-tuning Analysis</vt:lpstr>
      <vt:lpstr>Fine-tuning Tricks</vt:lpstr>
      <vt:lpstr>PowerPoint Presentation</vt:lpstr>
      <vt:lpstr>Deeper into caffe</vt:lpstr>
      <vt:lpstr>Parameters in Caffe</vt:lpstr>
      <vt:lpstr>Net</vt:lpstr>
      <vt:lpstr>Forward / Backward the essential Net computations</vt:lpstr>
      <vt:lpstr>Layer</vt:lpstr>
      <vt:lpstr>Layer Protocol</vt:lpstr>
      <vt:lpstr>Blob</vt:lpstr>
      <vt:lpstr>Blob</vt:lpstr>
      <vt:lpstr>PowerPoint Presentation</vt:lpstr>
      <vt:lpstr>PowerPoint Presentation</vt:lpstr>
      <vt:lpstr>PowerPoint Presentation</vt:lpstr>
      <vt:lpstr>GPU/CPU Switch with Blob</vt:lpstr>
      <vt:lpstr>Layers</vt:lpstr>
      <vt:lpstr>More about Layers</vt:lpstr>
      <vt:lpstr>Data Layers</vt:lpstr>
      <vt:lpstr>Data Layers</vt:lpstr>
      <vt:lpstr>Data Layers</vt:lpstr>
      <vt:lpstr>Data Layers</vt:lpstr>
      <vt:lpstr>Data Layers</vt:lpstr>
      <vt:lpstr>PowerPoint Presentation</vt:lpstr>
      <vt:lpstr>PowerPoint Presentation</vt:lpstr>
      <vt:lpstr>Data Prep</vt:lpstr>
      <vt:lpstr>Inputs</vt:lpstr>
      <vt:lpstr>Transformations</vt:lpstr>
      <vt:lpstr>More about Layers</vt:lpstr>
      <vt:lpstr>Vision Layers</vt:lpstr>
      <vt:lpstr>Convolution Layer</vt:lpstr>
      <vt:lpstr>PowerPoint Presentation</vt:lpstr>
      <vt:lpstr>Pooling  Layer</vt:lpstr>
      <vt:lpstr>Vision Layers</vt:lpstr>
      <vt:lpstr>More about Layers</vt:lpstr>
      <vt:lpstr>Common Layers</vt:lpstr>
      <vt:lpstr>PowerPoint Presentation</vt:lpstr>
      <vt:lpstr>More about Layers</vt:lpstr>
      <vt:lpstr>Activation/Neuron layers</vt:lpstr>
      <vt:lpstr>Activation/Neuron layers</vt:lpstr>
      <vt:lpstr>PowerPoint Presentation</vt:lpstr>
      <vt:lpstr>More about Layers</vt:lpstr>
      <vt:lpstr>Loss</vt:lpstr>
      <vt:lpstr>Loss</vt:lpstr>
      <vt:lpstr>Loss</vt:lpstr>
      <vt:lpstr>Loss</vt:lpstr>
      <vt:lpstr>Loss Layers</vt:lpstr>
      <vt:lpstr>Loss Layers</vt:lpstr>
      <vt:lpstr>Softmax Loss Layer</vt:lpstr>
      <vt:lpstr>Sigmoid Cross-Entropy Loss</vt:lpstr>
      <vt:lpstr>Euclidean Loss</vt:lpstr>
      <vt:lpstr>Multiple loss layers</vt:lpstr>
      <vt:lpstr>Multiple loss layers</vt:lpstr>
      <vt:lpstr>Multiple loss layers</vt:lpstr>
      <vt:lpstr>Any layer can produce a loss!</vt:lpstr>
      <vt:lpstr>Layers</vt:lpstr>
      <vt:lpstr>Layers</vt:lpstr>
      <vt:lpstr>Initialization</vt:lpstr>
      <vt:lpstr>Solving: Training a Net</vt:lpstr>
      <vt:lpstr>PowerPoint Presentation</vt:lpstr>
      <vt:lpstr>Solver</vt:lpstr>
      <vt:lpstr>Solver</vt:lpstr>
      <vt:lpstr>SGD Solver</vt:lpstr>
      <vt:lpstr>SGD Solver</vt:lpstr>
      <vt:lpstr>NAG Solver</vt:lpstr>
      <vt:lpstr>AdaGrad Solver</vt:lpstr>
      <vt:lpstr>Solver Showdown: MNIST Autoencoder</vt:lpstr>
      <vt:lpstr>DAG</vt:lpstr>
      <vt:lpstr>Weight sharing</vt:lpstr>
      <vt:lpstr>Weight sharing</vt:lpstr>
      <vt:lpstr>Interfaces</vt:lpstr>
      <vt:lpstr>CMD</vt:lpstr>
      <vt:lpstr>CMD</vt:lpstr>
      <vt:lpstr>CMD</vt:lpstr>
      <vt:lpstr>Python</vt:lpstr>
      <vt:lpstr>Python</vt:lpstr>
      <vt:lpstr>MATLAB</vt:lpstr>
      <vt:lpstr>RECENT MODELS</vt:lpstr>
      <vt:lpstr>Network-in-Network</vt:lpstr>
      <vt:lpstr>GoogLeNet</vt:lpstr>
      <vt:lpstr>VGG</vt:lpstr>
      <vt:lpstr>Latest Update</vt:lpstr>
      <vt:lpstr>Parallelism</vt:lpstr>
      <vt:lpstr>Fully Convolutional Network: FCN</vt:lpstr>
      <vt:lpstr>Sequences</vt:lpstr>
      <vt:lpstr>PowerPoint Presentation</vt:lpstr>
      <vt:lpstr>Assignment: New Layer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Caffe Tutorial</dc:title>
  <dc:creator>ashrivas</dc:creator>
  <cp:lastModifiedBy>Xinlei Chen</cp:lastModifiedBy>
  <cp:revision>83</cp:revision>
  <dcterms:created xsi:type="dcterms:W3CDTF">2014-09-23T02:02:30Z</dcterms:created>
  <dcterms:modified xsi:type="dcterms:W3CDTF">2015-02-17T05:57:16Z</dcterms:modified>
</cp:coreProperties>
</file>